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6"/>
  </p:notesMasterIdLst>
  <p:handoutMasterIdLst>
    <p:handoutMasterId r:id="rId37"/>
  </p:handoutMasterIdLst>
  <p:sldIdLst>
    <p:sldId id="569" r:id="rId2"/>
    <p:sldId id="715" r:id="rId3"/>
    <p:sldId id="545" r:id="rId4"/>
    <p:sldId id="695" r:id="rId5"/>
    <p:sldId id="696" r:id="rId6"/>
    <p:sldId id="697" r:id="rId7"/>
    <p:sldId id="698" r:id="rId8"/>
    <p:sldId id="731" r:id="rId9"/>
    <p:sldId id="261" r:id="rId10"/>
    <p:sldId id="280" r:id="rId11"/>
    <p:sldId id="699" r:id="rId12"/>
    <p:sldId id="616" r:id="rId13"/>
    <p:sldId id="700" r:id="rId14"/>
    <p:sldId id="701" r:id="rId15"/>
    <p:sldId id="702" r:id="rId16"/>
    <p:sldId id="729" r:id="rId17"/>
    <p:sldId id="265" r:id="rId18"/>
    <p:sldId id="281" r:id="rId19"/>
    <p:sldId id="703" r:id="rId20"/>
    <p:sldId id="704" r:id="rId21"/>
    <p:sldId id="705" r:id="rId22"/>
    <p:sldId id="706" r:id="rId23"/>
    <p:sldId id="707" r:id="rId24"/>
    <p:sldId id="730" r:id="rId25"/>
    <p:sldId id="266" r:id="rId26"/>
    <p:sldId id="283" r:id="rId27"/>
    <p:sldId id="708" r:id="rId28"/>
    <p:sldId id="709" r:id="rId29"/>
    <p:sldId id="710" r:id="rId30"/>
    <p:sldId id="711" r:id="rId31"/>
    <p:sldId id="712" r:id="rId32"/>
    <p:sldId id="727" r:id="rId33"/>
    <p:sldId id="275" r:id="rId34"/>
    <p:sldId id="287" r:id="rId35"/>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prouts Discussion Guides" id="{4B35BC17-A0F3-4E25-825A-5060EEB490D6}">
          <p14:sldIdLst>
            <p14:sldId id="569"/>
            <p14:sldId id="715"/>
          </p14:sldIdLst>
        </p14:section>
        <p14:section name="Guide - Recognizing Cues" id="{8E9FE391-06EA-4B63-9EA9-71B908E3A440}">
          <p14:sldIdLst>
            <p14:sldId id="545"/>
            <p14:sldId id="695"/>
            <p14:sldId id="696"/>
            <p14:sldId id="697"/>
            <p14:sldId id="698"/>
            <p14:sldId id="731"/>
            <p14:sldId id="261"/>
            <p14:sldId id="280"/>
          </p14:sldIdLst>
        </p14:section>
        <p14:section name="Guide - Understanding Cues" id="{A873DC88-AF07-4AE0-B5EB-C1267202E826}">
          <p14:sldIdLst>
            <p14:sldId id="699"/>
            <p14:sldId id="616"/>
            <p14:sldId id="700"/>
            <p14:sldId id="701"/>
            <p14:sldId id="702"/>
            <p14:sldId id="729"/>
            <p14:sldId id="265"/>
            <p14:sldId id="281"/>
          </p14:sldIdLst>
        </p14:section>
        <p14:section name="Guide - Responding in Hot Moments" id="{908C75F2-98DB-47E6-AC63-07CD8A9E472D}">
          <p14:sldIdLst>
            <p14:sldId id="703"/>
            <p14:sldId id="704"/>
            <p14:sldId id="705"/>
            <p14:sldId id="706"/>
            <p14:sldId id="707"/>
            <p14:sldId id="730"/>
            <p14:sldId id="266"/>
            <p14:sldId id="283"/>
          </p14:sldIdLst>
        </p14:section>
        <p14:section name="Guide - Responding in Cool Moments" id="{112A5CD9-566F-49E8-AA74-B762172D524B}">
          <p14:sldIdLst>
            <p14:sldId id="708"/>
            <p14:sldId id="709"/>
            <p14:sldId id="710"/>
            <p14:sldId id="711"/>
            <p14:sldId id="712"/>
            <p14:sldId id="727"/>
            <p14:sldId id="275"/>
            <p14:sldId id="28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 id="{81B793AC-F241-EAFB-0532-07C945870C60}" name="Clare Gorospe" initials="CG" userId="Clare Gorospe" providerId="None"/>
  <p188:author id="{CDD3F7DB-D2E0-BFCA-8B45-CF2C9DA441C6}" name="Delja, Jolie" initials="JD" userId="S::JDelja@mednet.ucla.edu::4130da0a-b662-4afc-a92b-4d6b4821f902" providerId="AD"/>
  <p188:author id="{9BDA25DD-EA88-EEBB-93E1-E9360F8F2774}" name="Yarema, Valerie G. [NPI]" initials="VY" userId="S::VGYarema@mednet.ucla.edu::ef9fd493-c6cd-486c-8710-34cbd4da8ec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21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8E23"/>
    <a:srgbClr val="583C92"/>
    <a:srgbClr val="002060"/>
    <a:srgbClr val="76913B"/>
    <a:srgbClr val="0070C0"/>
    <a:srgbClr val="BCB1D3"/>
    <a:srgbClr val="FFFFFF"/>
    <a:srgbClr val="203864"/>
    <a:srgbClr val="293360"/>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D8288D8-EFBF-4C59-BE34-B1CCDD1CAFCE}" v="26" dt="2025-06-20T21:44:19.89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autoAdjust="0"/>
    <p:restoredTop sz="59174" autoAdjust="0"/>
  </p:normalViewPr>
  <p:slideViewPr>
    <p:cSldViewPr snapToGrid="0">
      <p:cViewPr varScale="1">
        <p:scale>
          <a:sx n="92" d="100"/>
          <a:sy n="92" d="100"/>
        </p:scale>
        <p:origin x="2368" y="60"/>
      </p:cViewPr>
      <p:guideLst/>
    </p:cSldViewPr>
  </p:slideViewPr>
  <p:notesTextViewPr>
    <p:cViewPr>
      <p:scale>
        <a:sx n="1" d="1"/>
        <a:sy n="1" d="1"/>
      </p:scale>
      <p:origin x="0" y="0"/>
    </p:cViewPr>
  </p:notesTextViewPr>
  <p:sorterViewPr>
    <p:cViewPr>
      <p:scale>
        <a:sx n="62" d="100"/>
        <a:sy n="62" d="100"/>
      </p:scale>
      <p:origin x="0" y="0"/>
    </p:cViewPr>
  </p:sorterViewPr>
  <p:notesViewPr>
    <p:cSldViewPr snapToGrid="0">
      <p:cViewPr varScale="1">
        <p:scale>
          <a:sx n="114" d="100"/>
          <a:sy n="114" d="100"/>
        </p:scale>
        <p:origin x="4936" y="6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45"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re Gorospe" userId="225761691_tp_box_2" providerId="OAuth2" clId="{BD8288D8-EFBF-4C59-BE34-B1CCDD1CAFCE}"/>
    <pc:docChg chg="mod">
      <pc:chgData name="Clare Gorospe" userId="225761691_tp_box_2" providerId="OAuth2" clId="{BD8288D8-EFBF-4C59-BE34-B1CCDD1CAFCE}" dt="2025-06-20T21:45:11.497" v="0"/>
      <pc:docMkLst>
        <pc:docMk/>
      </pc:docMkLst>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B62611-D09A-4F07-887D-8B4ECAEC830A}" type="doc">
      <dgm:prSet loTypeId="urn:microsoft.com/office/officeart/2005/8/layout/chevron1" loCatId="process" qsTypeId="urn:microsoft.com/office/officeart/2005/8/quickstyle/simple1" qsCatId="simple" csTypeId="urn:microsoft.com/office/officeart/2005/8/colors/accent1_2" csCatId="accent1" phldr="1"/>
      <dgm:spPr/>
    </dgm:pt>
    <dgm:pt modelId="{0EFB055A-6CBB-4D7B-9D0F-1AAB061DB67B}">
      <dgm:prSet phldrT="[Text]"/>
      <dgm:spPr>
        <a:solidFill>
          <a:srgbClr val="B889DB"/>
        </a:solidFill>
      </dgm:spPr>
      <dgm:t>
        <a:bodyPr/>
        <a:lstStyle/>
        <a:p>
          <a:r>
            <a:rPr lang="en-US" b="0" dirty="0">
              <a:solidFill>
                <a:schemeClr val="tx1"/>
              </a:solidFill>
            </a:rPr>
            <a:t>When you </a:t>
          </a:r>
          <a:r>
            <a:rPr lang="en-US" b="1" dirty="0">
              <a:solidFill>
                <a:schemeClr val="tx1"/>
              </a:solidFill>
            </a:rPr>
            <a:t>seek to understand</a:t>
          </a:r>
          <a:r>
            <a:rPr lang="en-US" b="0" dirty="0">
              <a:solidFill>
                <a:schemeClr val="tx1"/>
              </a:solidFill>
            </a:rPr>
            <a:t> the child’s cues, it will become easier to respond more sensitively.</a:t>
          </a:r>
        </a:p>
      </dgm:t>
    </dgm:pt>
    <dgm:pt modelId="{EDA25D92-6E67-4845-9C80-18E441E36EB4}" type="parTrans" cxnId="{456DD0F5-84FE-40AF-B2D4-50324B02FDB6}">
      <dgm:prSet/>
      <dgm:spPr/>
      <dgm:t>
        <a:bodyPr/>
        <a:lstStyle/>
        <a:p>
          <a:endParaRPr lang="en-US"/>
        </a:p>
      </dgm:t>
    </dgm:pt>
    <dgm:pt modelId="{74E44165-7567-4815-B97B-C54B9965A5CD}" type="sibTrans" cxnId="{456DD0F5-84FE-40AF-B2D4-50324B02FDB6}">
      <dgm:prSet/>
      <dgm:spPr/>
      <dgm:t>
        <a:bodyPr/>
        <a:lstStyle/>
        <a:p>
          <a:endParaRPr lang="en-US"/>
        </a:p>
      </dgm:t>
    </dgm:pt>
    <dgm:pt modelId="{81F4EBC5-8DE4-4601-9B9D-2D469EB9FFAF}">
      <dgm:prSet phldrT="[Text]"/>
      <dgm:spPr/>
      <dgm:t>
        <a:bodyPr/>
        <a:lstStyle/>
        <a:p>
          <a:r>
            <a:rPr lang="en-US" b="0" dirty="0">
              <a:solidFill>
                <a:schemeClr val="tx1"/>
              </a:solidFill>
            </a:rPr>
            <a:t>When you are able to </a:t>
          </a:r>
          <a:r>
            <a:rPr lang="en-US" b="1" dirty="0">
              <a:solidFill>
                <a:schemeClr val="tx1"/>
              </a:solidFill>
            </a:rPr>
            <a:t>respond more sensitively</a:t>
          </a:r>
          <a:r>
            <a:rPr lang="en-US" b="0" dirty="0">
              <a:solidFill>
                <a:schemeClr val="tx1"/>
              </a:solidFill>
            </a:rPr>
            <a:t>, it will become easier to help the child regulate.</a:t>
          </a:r>
          <a:endParaRPr lang="en-US" b="1" dirty="0">
            <a:solidFill>
              <a:schemeClr val="tx1"/>
            </a:solidFill>
          </a:endParaRPr>
        </a:p>
      </dgm:t>
    </dgm:pt>
    <dgm:pt modelId="{84C51FE9-EDEF-4FB3-A6AE-C20F974764C5}" type="parTrans" cxnId="{DB7FFB5B-2CF0-4CE7-BF06-61D900F3EB4F}">
      <dgm:prSet/>
      <dgm:spPr/>
      <dgm:t>
        <a:bodyPr/>
        <a:lstStyle/>
        <a:p>
          <a:endParaRPr lang="en-US"/>
        </a:p>
      </dgm:t>
    </dgm:pt>
    <dgm:pt modelId="{BD8169D5-31FC-47F4-8B51-3A1FA30BCA41}" type="sibTrans" cxnId="{DB7FFB5B-2CF0-4CE7-BF06-61D900F3EB4F}">
      <dgm:prSet/>
      <dgm:spPr/>
      <dgm:t>
        <a:bodyPr/>
        <a:lstStyle/>
        <a:p>
          <a:endParaRPr lang="en-US"/>
        </a:p>
      </dgm:t>
    </dgm:pt>
    <dgm:pt modelId="{6713F0AE-799E-4AA1-9E72-84DF6AA22BCB}">
      <dgm:prSet phldrT="[Text]"/>
      <dgm:spPr>
        <a:solidFill>
          <a:schemeClr val="accent6">
            <a:lumMod val="60000"/>
            <a:lumOff val="40000"/>
          </a:schemeClr>
        </a:solidFill>
      </dgm:spPr>
      <dgm:t>
        <a:bodyPr/>
        <a:lstStyle/>
        <a:p>
          <a:r>
            <a:rPr lang="en-US" dirty="0">
              <a:solidFill>
                <a:schemeClr val="tx1"/>
              </a:solidFill>
            </a:rPr>
            <a:t>When the </a:t>
          </a:r>
          <a:r>
            <a:rPr lang="en-US" b="1" dirty="0">
              <a:solidFill>
                <a:schemeClr val="tx1"/>
              </a:solidFill>
            </a:rPr>
            <a:t>child is better regulated</a:t>
          </a:r>
          <a:r>
            <a:rPr lang="en-US" dirty="0">
              <a:solidFill>
                <a:schemeClr val="tx1"/>
              </a:solidFill>
            </a:rPr>
            <a:t>, it will become easier for you to stay regulated, too. </a:t>
          </a:r>
        </a:p>
      </dgm:t>
    </dgm:pt>
    <dgm:pt modelId="{4DA35C5C-CB3F-4FA7-AD11-566BAB1CBF39}" type="parTrans" cxnId="{2E9F053C-F245-4A68-8991-A598A3FC9E79}">
      <dgm:prSet/>
      <dgm:spPr/>
      <dgm:t>
        <a:bodyPr/>
        <a:lstStyle/>
        <a:p>
          <a:endParaRPr lang="en-US"/>
        </a:p>
      </dgm:t>
    </dgm:pt>
    <dgm:pt modelId="{B5D80030-1D15-402A-9D87-D88070B33752}" type="sibTrans" cxnId="{2E9F053C-F245-4A68-8991-A598A3FC9E79}">
      <dgm:prSet/>
      <dgm:spPr/>
      <dgm:t>
        <a:bodyPr/>
        <a:lstStyle/>
        <a:p>
          <a:endParaRPr lang="en-US"/>
        </a:p>
      </dgm:t>
    </dgm:pt>
    <dgm:pt modelId="{86670C09-9E28-4FF6-90DA-47FBD138F02C}" type="pres">
      <dgm:prSet presAssocID="{77B62611-D09A-4F07-887D-8B4ECAEC830A}" presName="Name0" presStyleCnt="0">
        <dgm:presLayoutVars>
          <dgm:dir/>
          <dgm:animLvl val="lvl"/>
          <dgm:resizeHandles val="exact"/>
        </dgm:presLayoutVars>
      </dgm:prSet>
      <dgm:spPr/>
    </dgm:pt>
    <dgm:pt modelId="{25414E41-900B-4117-BEFD-AC877025ED6F}" type="pres">
      <dgm:prSet presAssocID="{0EFB055A-6CBB-4D7B-9D0F-1AAB061DB67B}" presName="parTxOnly" presStyleLbl="node1" presStyleIdx="0" presStyleCnt="3">
        <dgm:presLayoutVars>
          <dgm:chMax val="0"/>
          <dgm:chPref val="0"/>
          <dgm:bulletEnabled val="1"/>
        </dgm:presLayoutVars>
      </dgm:prSet>
      <dgm:spPr/>
    </dgm:pt>
    <dgm:pt modelId="{E45D2BC8-0070-474F-8290-077BDF5D7098}" type="pres">
      <dgm:prSet presAssocID="{74E44165-7567-4815-B97B-C54B9965A5CD}" presName="parTxOnlySpace" presStyleCnt="0"/>
      <dgm:spPr/>
    </dgm:pt>
    <dgm:pt modelId="{78F945ED-4B1A-4E92-8196-504D796499FA}" type="pres">
      <dgm:prSet presAssocID="{81F4EBC5-8DE4-4601-9B9D-2D469EB9FFAF}" presName="parTxOnly" presStyleLbl="node1" presStyleIdx="1" presStyleCnt="3">
        <dgm:presLayoutVars>
          <dgm:chMax val="0"/>
          <dgm:chPref val="0"/>
          <dgm:bulletEnabled val="1"/>
        </dgm:presLayoutVars>
      </dgm:prSet>
      <dgm:spPr/>
    </dgm:pt>
    <dgm:pt modelId="{2A38B701-0CC2-4FB4-8D96-85834CEEE7A4}" type="pres">
      <dgm:prSet presAssocID="{BD8169D5-31FC-47F4-8B51-3A1FA30BCA41}" presName="parTxOnlySpace" presStyleCnt="0"/>
      <dgm:spPr/>
    </dgm:pt>
    <dgm:pt modelId="{A09C8675-D858-4789-B5E4-666912DC1DC8}" type="pres">
      <dgm:prSet presAssocID="{6713F0AE-799E-4AA1-9E72-84DF6AA22BCB}" presName="parTxOnly" presStyleLbl="node1" presStyleIdx="2" presStyleCnt="3">
        <dgm:presLayoutVars>
          <dgm:chMax val="0"/>
          <dgm:chPref val="0"/>
          <dgm:bulletEnabled val="1"/>
        </dgm:presLayoutVars>
      </dgm:prSet>
      <dgm:spPr/>
    </dgm:pt>
  </dgm:ptLst>
  <dgm:cxnLst>
    <dgm:cxn modelId="{C7ABF12B-8451-4EDC-B4E3-341D1C348AA2}" type="presOf" srcId="{6713F0AE-799E-4AA1-9E72-84DF6AA22BCB}" destId="{A09C8675-D858-4789-B5E4-666912DC1DC8}" srcOrd="0" destOrd="0" presId="urn:microsoft.com/office/officeart/2005/8/layout/chevron1"/>
    <dgm:cxn modelId="{2E9F053C-F245-4A68-8991-A598A3FC9E79}" srcId="{77B62611-D09A-4F07-887D-8B4ECAEC830A}" destId="{6713F0AE-799E-4AA1-9E72-84DF6AA22BCB}" srcOrd="2" destOrd="0" parTransId="{4DA35C5C-CB3F-4FA7-AD11-566BAB1CBF39}" sibTransId="{B5D80030-1D15-402A-9D87-D88070B33752}"/>
    <dgm:cxn modelId="{DB7FFB5B-2CF0-4CE7-BF06-61D900F3EB4F}" srcId="{77B62611-D09A-4F07-887D-8B4ECAEC830A}" destId="{81F4EBC5-8DE4-4601-9B9D-2D469EB9FFAF}" srcOrd="1" destOrd="0" parTransId="{84C51FE9-EDEF-4FB3-A6AE-C20F974764C5}" sibTransId="{BD8169D5-31FC-47F4-8B51-3A1FA30BCA41}"/>
    <dgm:cxn modelId="{D7F330A2-5C5E-44C2-8A59-7E8B2A22DD8E}" type="presOf" srcId="{0EFB055A-6CBB-4D7B-9D0F-1AAB061DB67B}" destId="{25414E41-900B-4117-BEFD-AC877025ED6F}" srcOrd="0" destOrd="0" presId="urn:microsoft.com/office/officeart/2005/8/layout/chevron1"/>
    <dgm:cxn modelId="{FCF0F0A8-E4C0-436F-B154-B00D7C2D51F0}" type="presOf" srcId="{77B62611-D09A-4F07-887D-8B4ECAEC830A}" destId="{86670C09-9E28-4FF6-90DA-47FBD138F02C}" srcOrd="0" destOrd="0" presId="urn:microsoft.com/office/officeart/2005/8/layout/chevron1"/>
    <dgm:cxn modelId="{557F46B9-DBF9-43FE-B1FA-738AF1AA7F7B}" type="presOf" srcId="{81F4EBC5-8DE4-4601-9B9D-2D469EB9FFAF}" destId="{78F945ED-4B1A-4E92-8196-504D796499FA}" srcOrd="0" destOrd="0" presId="urn:microsoft.com/office/officeart/2005/8/layout/chevron1"/>
    <dgm:cxn modelId="{456DD0F5-84FE-40AF-B2D4-50324B02FDB6}" srcId="{77B62611-D09A-4F07-887D-8B4ECAEC830A}" destId="{0EFB055A-6CBB-4D7B-9D0F-1AAB061DB67B}" srcOrd="0" destOrd="0" parTransId="{EDA25D92-6E67-4845-9C80-18E441E36EB4}" sibTransId="{74E44165-7567-4815-B97B-C54B9965A5CD}"/>
    <dgm:cxn modelId="{B01953FD-E1BF-443B-A5DE-7C324A0C2C30}" type="presParOf" srcId="{86670C09-9E28-4FF6-90DA-47FBD138F02C}" destId="{25414E41-900B-4117-BEFD-AC877025ED6F}" srcOrd="0" destOrd="0" presId="urn:microsoft.com/office/officeart/2005/8/layout/chevron1"/>
    <dgm:cxn modelId="{8202C15A-16EB-4245-BDED-21DCE2759089}" type="presParOf" srcId="{86670C09-9E28-4FF6-90DA-47FBD138F02C}" destId="{E45D2BC8-0070-474F-8290-077BDF5D7098}" srcOrd="1" destOrd="0" presId="urn:microsoft.com/office/officeart/2005/8/layout/chevron1"/>
    <dgm:cxn modelId="{9C1469E8-15B2-471A-9C27-FF106010E75B}" type="presParOf" srcId="{86670C09-9E28-4FF6-90DA-47FBD138F02C}" destId="{78F945ED-4B1A-4E92-8196-504D796499FA}" srcOrd="2" destOrd="0" presId="urn:microsoft.com/office/officeart/2005/8/layout/chevron1"/>
    <dgm:cxn modelId="{82C1E884-4E4C-4488-8968-1A196C7D12C2}" type="presParOf" srcId="{86670C09-9E28-4FF6-90DA-47FBD138F02C}" destId="{2A38B701-0CC2-4FB4-8D96-85834CEEE7A4}" srcOrd="3" destOrd="0" presId="urn:microsoft.com/office/officeart/2005/8/layout/chevron1"/>
    <dgm:cxn modelId="{FD8D3BE4-C801-4882-8F11-51E4458A0B9D}" type="presParOf" srcId="{86670C09-9E28-4FF6-90DA-47FBD138F02C}" destId="{A09C8675-D858-4789-B5E4-666912DC1DC8}" srcOrd="4" destOrd="0" presId="urn:microsoft.com/office/officeart/2005/8/layout/chevron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B62611-D09A-4F07-887D-8B4ECAEC830A}"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en-US"/>
        </a:p>
      </dgm:t>
    </dgm:pt>
    <dgm:pt modelId="{0EFB055A-6CBB-4D7B-9D0F-1AAB061DB67B}">
      <dgm:prSet phldrT="[Text]"/>
      <dgm:spPr>
        <a:solidFill>
          <a:srgbClr val="B889DB"/>
        </a:solidFill>
      </dgm:spPr>
      <dgm:t>
        <a:bodyPr/>
        <a:lstStyle/>
        <a:p>
          <a:r>
            <a:rPr lang="es-ES" b="0" dirty="0">
              <a:solidFill>
                <a:schemeClr val="tx1"/>
              </a:solidFill>
            </a:rPr>
            <a:t>Cuando </a:t>
          </a:r>
          <a:r>
            <a:rPr lang="es-ES" b="1" dirty="0">
              <a:solidFill>
                <a:schemeClr val="tx1"/>
              </a:solidFill>
            </a:rPr>
            <a:t>trata de comprender</a:t>
          </a:r>
          <a:r>
            <a:rPr lang="es-ES" b="0" dirty="0">
              <a:solidFill>
                <a:schemeClr val="tx1"/>
              </a:solidFill>
            </a:rPr>
            <a:t> las </a:t>
          </a:r>
          <a:r>
            <a:rPr lang="en-US" b="0" dirty="0">
              <a:solidFill>
                <a:schemeClr val="tx1"/>
              </a:solidFill>
            </a:rPr>
            <a:t>señales </a:t>
          </a:r>
          <a:r>
            <a:rPr lang="es-ES" b="0" dirty="0">
              <a:solidFill>
                <a:schemeClr val="tx1"/>
              </a:solidFill>
            </a:rPr>
            <a:t>del niño, le será más fácil responder con </a:t>
          </a:r>
          <a:r>
            <a:rPr lang="es-US" b="0" noProof="0" dirty="0">
              <a:solidFill>
                <a:schemeClr val="tx1"/>
              </a:solidFill>
            </a:rPr>
            <a:t>más</a:t>
          </a:r>
          <a:r>
            <a:rPr lang="en-US" b="0" dirty="0">
              <a:solidFill>
                <a:schemeClr val="tx1"/>
              </a:solidFill>
            </a:rPr>
            <a:t> </a:t>
          </a:r>
          <a:r>
            <a:rPr lang="es-ES" b="0" dirty="0">
              <a:solidFill>
                <a:schemeClr val="tx1"/>
              </a:solidFill>
            </a:rPr>
            <a:t>sensibilidad.</a:t>
          </a:r>
          <a:endParaRPr lang="en-US" b="0" dirty="0">
            <a:solidFill>
              <a:schemeClr val="tx1"/>
            </a:solidFill>
          </a:endParaRPr>
        </a:p>
      </dgm:t>
    </dgm:pt>
    <dgm:pt modelId="{EDA25D92-6E67-4845-9C80-18E441E36EB4}" type="parTrans" cxnId="{456DD0F5-84FE-40AF-B2D4-50324B02FDB6}">
      <dgm:prSet/>
      <dgm:spPr/>
      <dgm:t>
        <a:bodyPr/>
        <a:lstStyle/>
        <a:p>
          <a:endParaRPr lang="en-US"/>
        </a:p>
      </dgm:t>
    </dgm:pt>
    <dgm:pt modelId="{74E44165-7567-4815-B97B-C54B9965A5CD}" type="sibTrans" cxnId="{456DD0F5-84FE-40AF-B2D4-50324B02FDB6}">
      <dgm:prSet/>
      <dgm:spPr/>
      <dgm:t>
        <a:bodyPr/>
        <a:lstStyle/>
        <a:p>
          <a:endParaRPr lang="en-US"/>
        </a:p>
      </dgm:t>
    </dgm:pt>
    <dgm:pt modelId="{81F4EBC5-8DE4-4601-9B9D-2D469EB9FFAF}">
      <dgm:prSet phldrT="[Text]"/>
      <dgm:spPr/>
      <dgm:t>
        <a:bodyPr/>
        <a:lstStyle/>
        <a:p>
          <a:r>
            <a:rPr lang="es-ES" b="0" dirty="0">
              <a:solidFill>
                <a:schemeClr val="tx1"/>
              </a:solidFill>
            </a:rPr>
            <a:t>Cuando usted es capaz de </a:t>
          </a:r>
          <a:r>
            <a:rPr lang="es-ES" b="1" dirty="0">
              <a:solidFill>
                <a:schemeClr val="tx1"/>
              </a:solidFill>
            </a:rPr>
            <a:t>responder con más sensibilidad</a:t>
          </a:r>
          <a:r>
            <a:rPr lang="es-ES" b="0" dirty="0">
              <a:solidFill>
                <a:schemeClr val="tx1"/>
              </a:solidFill>
            </a:rPr>
            <a:t>, será más fácil ayudar al niño a regularse.</a:t>
          </a:r>
          <a:endParaRPr lang="en-US" b="1" dirty="0">
            <a:solidFill>
              <a:schemeClr val="tx1"/>
            </a:solidFill>
          </a:endParaRPr>
        </a:p>
      </dgm:t>
    </dgm:pt>
    <dgm:pt modelId="{84C51FE9-EDEF-4FB3-A6AE-C20F974764C5}" type="parTrans" cxnId="{DB7FFB5B-2CF0-4CE7-BF06-61D900F3EB4F}">
      <dgm:prSet/>
      <dgm:spPr/>
      <dgm:t>
        <a:bodyPr/>
        <a:lstStyle/>
        <a:p>
          <a:endParaRPr lang="en-US"/>
        </a:p>
      </dgm:t>
    </dgm:pt>
    <dgm:pt modelId="{BD8169D5-31FC-47F4-8B51-3A1FA30BCA41}" type="sibTrans" cxnId="{DB7FFB5B-2CF0-4CE7-BF06-61D900F3EB4F}">
      <dgm:prSet/>
      <dgm:spPr/>
      <dgm:t>
        <a:bodyPr/>
        <a:lstStyle/>
        <a:p>
          <a:endParaRPr lang="en-US"/>
        </a:p>
      </dgm:t>
    </dgm:pt>
    <dgm:pt modelId="{6713F0AE-799E-4AA1-9E72-84DF6AA22BCB}">
      <dgm:prSet phldrT="[Text]"/>
      <dgm:spPr>
        <a:solidFill>
          <a:schemeClr val="accent6">
            <a:lumMod val="60000"/>
            <a:lumOff val="40000"/>
          </a:schemeClr>
        </a:solidFill>
      </dgm:spPr>
      <dgm:t>
        <a:bodyPr/>
        <a:lstStyle/>
        <a:p>
          <a:r>
            <a:rPr lang="es-ES" dirty="0">
              <a:solidFill>
                <a:schemeClr val="tx1"/>
              </a:solidFill>
            </a:rPr>
            <a:t>Cuando el niño </a:t>
          </a:r>
          <a:r>
            <a:rPr lang="es-ES" b="1" dirty="0">
              <a:solidFill>
                <a:schemeClr val="tx1"/>
              </a:solidFill>
            </a:rPr>
            <a:t>está mejor regulado</a:t>
          </a:r>
          <a:r>
            <a:rPr lang="es-ES" dirty="0">
              <a:solidFill>
                <a:schemeClr val="tx1"/>
              </a:solidFill>
            </a:rPr>
            <a:t>, a usted también le será más fácil mantenerse regulado.</a:t>
          </a:r>
          <a:endParaRPr lang="en-US" dirty="0">
            <a:solidFill>
              <a:schemeClr val="tx1"/>
            </a:solidFill>
          </a:endParaRPr>
        </a:p>
      </dgm:t>
    </dgm:pt>
    <dgm:pt modelId="{4DA35C5C-CB3F-4FA7-AD11-566BAB1CBF39}" type="parTrans" cxnId="{2E9F053C-F245-4A68-8991-A598A3FC9E79}">
      <dgm:prSet/>
      <dgm:spPr/>
      <dgm:t>
        <a:bodyPr/>
        <a:lstStyle/>
        <a:p>
          <a:endParaRPr lang="en-US"/>
        </a:p>
      </dgm:t>
    </dgm:pt>
    <dgm:pt modelId="{B5D80030-1D15-402A-9D87-D88070B33752}" type="sibTrans" cxnId="{2E9F053C-F245-4A68-8991-A598A3FC9E79}">
      <dgm:prSet/>
      <dgm:spPr/>
      <dgm:t>
        <a:bodyPr/>
        <a:lstStyle/>
        <a:p>
          <a:endParaRPr lang="en-US"/>
        </a:p>
      </dgm:t>
    </dgm:pt>
    <dgm:pt modelId="{86670C09-9E28-4FF6-90DA-47FBD138F02C}" type="pres">
      <dgm:prSet presAssocID="{77B62611-D09A-4F07-887D-8B4ECAEC830A}" presName="Name0" presStyleCnt="0">
        <dgm:presLayoutVars>
          <dgm:dir/>
          <dgm:animLvl val="lvl"/>
          <dgm:resizeHandles val="exact"/>
        </dgm:presLayoutVars>
      </dgm:prSet>
      <dgm:spPr/>
    </dgm:pt>
    <dgm:pt modelId="{25414E41-900B-4117-BEFD-AC877025ED6F}" type="pres">
      <dgm:prSet presAssocID="{0EFB055A-6CBB-4D7B-9D0F-1AAB061DB67B}" presName="parTxOnly" presStyleLbl="node1" presStyleIdx="0" presStyleCnt="3">
        <dgm:presLayoutVars>
          <dgm:chMax val="0"/>
          <dgm:chPref val="0"/>
          <dgm:bulletEnabled val="1"/>
        </dgm:presLayoutVars>
      </dgm:prSet>
      <dgm:spPr/>
    </dgm:pt>
    <dgm:pt modelId="{E45D2BC8-0070-474F-8290-077BDF5D7098}" type="pres">
      <dgm:prSet presAssocID="{74E44165-7567-4815-B97B-C54B9965A5CD}" presName="parTxOnlySpace" presStyleCnt="0"/>
      <dgm:spPr/>
    </dgm:pt>
    <dgm:pt modelId="{78F945ED-4B1A-4E92-8196-504D796499FA}" type="pres">
      <dgm:prSet presAssocID="{81F4EBC5-8DE4-4601-9B9D-2D469EB9FFAF}" presName="parTxOnly" presStyleLbl="node1" presStyleIdx="1" presStyleCnt="3">
        <dgm:presLayoutVars>
          <dgm:chMax val="0"/>
          <dgm:chPref val="0"/>
          <dgm:bulletEnabled val="1"/>
        </dgm:presLayoutVars>
      </dgm:prSet>
      <dgm:spPr/>
    </dgm:pt>
    <dgm:pt modelId="{2A38B701-0CC2-4FB4-8D96-85834CEEE7A4}" type="pres">
      <dgm:prSet presAssocID="{BD8169D5-31FC-47F4-8B51-3A1FA30BCA41}" presName="parTxOnlySpace" presStyleCnt="0"/>
      <dgm:spPr/>
    </dgm:pt>
    <dgm:pt modelId="{A09C8675-D858-4789-B5E4-666912DC1DC8}" type="pres">
      <dgm:prSet presAssocID="{6713F0AE-799E-4AA1-9E72-84DF6AA22BCB}" presName="parTxOnly" presStyleLbl="node1" presStyleIdx="2" presStyleCnt="3">
        <dgm:presLayoutVars>
          <dgm:chMax val="0"/>
          <dgm:chPref val="0"/>
          <dgm:bulletEnabled val="1"/>
        </dgm:presLayoutVars>
      </dgm:prSet>
      <dgm:spPr/>
    </dgm:pt>
  </dgm:ptLst>
  <dgm:cxnLst>
    <dgm:cxn modelId="{C7ABF12B-8451-4EDC-B4E3-341D1C348AA2}" type="presOf" srcId="{6713F0AE-799E-4AA1-9E72-84DF6AA22BCB}" destId="{A09C8675-D858-4789-B5E4-666912DC1DC8}" srcOrd="0" destOrd="0" presId="urn:microsoft.com/office/officeart/2005/8/layout/chevron1"/>
    <dgm:cxn modelId="{2E9F053C-F245-4A68-8991-A598A3FC9E79}" srcId="{77B62611-D09A-4F07-887D-8B4ECAEC830A}" destId="{6713F0AE-799E-4AA1-9E72-84DF6AA22BCB}" srcOrd="2" destOrd="0" parTransId="{4DA35C5C-CB3F-4FA7-AD11-566BAB1CBF39}" sibTransId="{B5D80030-1D15-402A-9D87-D88070B33752}"/>
    <dgm:cxn modelId="{DB7FFB5B-2CF0-4CE7-BF06-61D900F3EB4F}" srcId="{77B62611-D09A-4F07-887D-8B4ECAEC830A}" destId="{81F4EBC5-8DE4-4601-9B9D-2D469EB9FFAF}" srcOrd="1" destOrd="0" parTransId="{84C51FE9-EDEF-4FB3-A6AE-C20F974764C5}" sibTransId="{BD8169D5-31FC-47F4-8B51-3A1FA30BCA41}"/>
    <dgm:cxn modelId="{D7F330A2-5C5E-44C2-8A59-7E8B2A22DD8E}" type="presOf" srcId="{0EFB055A-6CBB-4D7B-9D0F-1AAB061DB67B}" destId="{25414E41-900B-4117-BEFD-AC877025ED6F}" srcOrd="0" destOrd="0" presId="urn:microsoft.com/office/officeart/2005/8/layout/chevron1"/>
    <dgm:cxn modelId="{FCF0F0A8-E4C0-436F-B154-B00D7C2D51F0}" type="presOf" srcId="{77B62611-D09A-4F07-887D-8B4ECAEC830A}" destId="{86670C09-9E28-4FF6-90DA-47FBD138F02C}" srcOrd="0" destOrd="0" presId="urn:microsoft.com/office/officeart/2005/8/layout/chevron1"/>
    <dgm:cxn modelId="{557F46B9-DBF9-43FE-B1FA-738AF1AA7F7B}" type="presOf" srcId="{81F4EBC5-8DE4-4601-9B9D-2D469EB9FFAF}" destId="{78F945ED-4B1A-4E92-8196-504D796499FA}" srcOrd="0" destOrd="0" presId="urn:microsoft.com/office/officeart/2005/8/layout/chevron1"/>
    <dgm:cxn modelId="{456DD0F5-84FE-40AF-B2D4-50324B02FDB6}" srcId="{77B62611-D09A-4F07-887D-8B4ECAEC830A}" destId="{0EFB055A-6CBB-4D7B-9D0F-1AAB061DB67B}" srcOrd="0" destOrd="0" parTransId="{EDA25D92-6E67-4845-9C80-18E441E36EB4}" sibTransId="{74E44165-7567-4815-B97B-C54B9965A5CD}"/>
    <dgm:cxn modelId="{B01953FD-E1BF-443B-A5DE-7C324A0C2C30}" type="presParOf" srcId="{86670C09-9E28-4FF6-90DA-47FBD138F02C}" destId="{25414E41-900B-4117-BEFD-AC877025ED6F}" srcOrd="0" destOrd="0" presId="urn:microsoft.com/office/officeart/2005/8/layout/chevron1"/>
    <dgm:cxn modelId="{8202C15A-16EB-4245-BDED-21DCE2759089}" type="presParOf" srcId="{86670C09-9E28-4FF6-90DA-47FBD138F02C}" destId="{E45D2BC8-0070-474F-8290-077BDF5D7098}" srcOrd="1" destOrd="0" presId="urn:microsoft.com/office/officeart/2005/8/layout/chevron1"/>
    <dgm:cxn modelId="{9C1469E8-15B2-471A-9C27-FF106010E75B}" type="presParOf" srcId="{86670C09-9E28-4FF6-90DA-47FBD138F02C}" destId="{78F945ED-4B1A-4E92-8196-504D796499FA}" srcOrd="2" destOrd="0" presId="urn:microsoft.com/office/officeart/2005/8/layout/chevron1"/>
    <dgm:cxn modelId="{82C1E884-4E4C-4488-8968-1A196C7D12C2}" type="presParOf" srcId="{86670C09-9E28-4FF6-90DA-47FBD138F02C}" destId="{2A38B701-0CC2-4FB4-8D96-85834CEEE7A4}" srcOrd="3" destOrd="0" presId="urn:microsoft.com/office/officeart/2005/8/layout/chevron1"/>
    <dgm:cxn modelId="{FD8D3BE4-C801-4882-8F11-51E4458A0B9D}" type="presParOf" srcId="{86670C09-9E28-4FF6-90DA-47FBD138F02C}" destId="{A09C8675-D858-4789-B5E4-666912DC1DC8}"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414E41-900B-4117-BEFD-AC877025ED6F}">
      <dsp:nvSpPr>
        <dsp:cNvPr id="0" name=""/>
        <dsp:cNvSpPr/>
      </dsp:nvSpPr>
      <dsp:spPr>
        <a:xfrm>
          <a:off x="2028" y="1439443"/>
          <a:ext cx="2471078" cy="988431"/>
        </a:xfrm>
        <a:prstGeom prst="chevron">
          <a:avLst/>
        </a:prstGeom>
        <a:solidFill>
          <a:srgbClr val="B889D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en-US" sz="1200" b="0" kern="1200" dirty="0">
              <a:solidFill>
                <a:schemeClr val="tx1"/>
              </a:solidFill>
            </a:rPr>
            <a:t>When you </a:t>
          </a:r>
          <a:r>
            <a:rPr lang="en-US" sz="1200" b="1" kern="1200" dirty="0">
              <a:solidFill>
                <a:schemeClr val="tx1"/>
              </a:solidFill>
            </a:rPr>
            <a:t>seek to understand</a:t>
          </a:r>
          <a:r>
            <a:rPr lang="en-US" sz="1200" b="0" kern="1200" dirty="0">
              <a:solidFill>
                <a:schemeClr val="tx1"/>
              </a:solidFill>
            </a:rPr>
            <a:t> the child’s cues, it will become easier to respond more sensitively.</a:t>
          </a:r>
        </a:p>
      </dsp:txBody>
      <dsp:txXfrm>
        <a:off x="496244" y="1439443"/>
        <a:ext cx="1482647" cy="988431"/>
      </dsp:txXfrm>
    </dsp:sp>
    <dsp:sp modelId="{78F945ED-4B1A-4E92-8196-504D796499FA}">
      <dsp:nvSpPr>
        <dsp:cNvPr id="0" name=""/>
        <dsp:cNvSpPr/>
      </dsp:nvSpPr>
      <dsp:spPr>
        <a:xfrm>
          <a:off x="2225998" y="1439443"/>
          <a:ext cx="2471078" cy="988431"/>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en-US" sz="1200" b="0" kern="1200" dirty="0">
              <a:solidFill>
                <a:schemeClr val="tx1"/>
              </a:solidFill>
            </a:rPr>
            <a:t>When you are able to </a:t>
          </a:r>
          <a:r>
            <a:rPr lang="en-US" sz="1200" b="1" kern="1200" dirty="0">
              <a:solidFill>
                <a:schemeClr val="tx1"/>
              </a:solidFill>
            </a:rPr>
            <a:t>respond more sensitively</a:t>
          </a:r>
          <a:r>
            <a:rPr lang="en-US" sz="1200" b="0" kern="1200" dirty="0">
              <a:solidFill>
                <a:schemeClr val="tx1"/>
              </a:solidFill>
            </a:rPr>
            <a:t>, it will become easier to help the child regulate.</a:t>
          </a:r>
          <a:endParaRPr lang="en-US" sz="1200" b="1" kern="1200" dirty="0">
            <a:solidFill>
              <a:schemeClr val="tx1"/>
            </a:solidFill>
          </a:endParaRPr>
        </a:p>
      </dsp:txBody>
      <dsp:txXfrm>
        <a:off x="2720214" y="1439443"/>
        <a:ext cx="1482647" cy="988431"/>
      </dsp:txXfrm>
    </dsp:sp>
    <dsp:sp modelId="{A09C8675-D858-4789-B5E4-666912DC1DC8}">
      <dsp:nvSpPr>
        <dsp:cNvPr id="0" name=""/>
        <dsp:cNvSpPr/>
      </dsp:nvSpPr>
      <dsp:spPr>
        <a:xfrm>
          <a:off x="4449968" y="1439443"/>
          <a:ext cx="2471078" cy="988431"/>
        </a:xfrm>
        <a:prstGeom prst="chevron">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rPr>
            <a:t>When the </a:t>
          </a:r>
          <a:r>
            <a:rPr lang="en-US" sz="1200" b="1" kern="1200" dirty="0">
              <a:solidFill>
                <a:schemeClr val="tx1"/>
              </a:solidFill>
            </a:rPr>
            <a:t>child is better regulated</a:t>
          </a:r>
          <a:r>
            <a:rPr lang="en-US" sz="1200" kern="1200" dirty="0">
              <a:solidFill>
                <a:schemeClr val="tx1"/>
              </a:solidFill>
            </a:rPr>
            <a:t>, it will become easier for you to stay regulated, too. </a:t>
          </a:r>
        </a:p>
      </dsp:txBody>
      <dsp:txXfrm>
        <a:off x="4944184" y="1439443"/>
        <a:ext cx="1482647" cy="9884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414E41-900B-4117-BEFD-AC877025ED6F}">
      <dsp:nvSpPr>
        <dsp:cNvPr id="0" name=""/>
        <dsp:cNvSpPr/>
      </dsp:nvSpPr>
      <dsp:spPr>
        <a:xfrm>
          <a:off x="2028" y="1439443"/>
          <a:ext cx="2471078" cy="988431"/>
        </a:xfrm>
        <a:prstGeom prst="chevron">
          <a:avLst/>
        </a:prstGeom>
        <a:solidFill>
          <a:srgbClr val="B889D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es-ES" sz="1100" b="0" kern="1200" dirty="0">
              <a:solidFill>
                <a:schemeClr val="tx1"/>
              </a:solidFill>
            </a:rPr>
            <a:t>Cuando </a:t>
          </a:r>
          <a:r>
            <a:rPr lang="es-ES" sz="1100" b="1" kern="1200" dirty="0">
              <a:solidFill>
                <a:schemeClr val="tx1"/>
              </a:solidFill>
            </a:rPr>
            <a:t>trata de comprender</a:t>
          </a:r>
          <a:r>
            <a:rPr lang="es-ES" sz="1100" b="0" kern="1200" dirty="0">
              <a:solidFill>
                <a:schemeClr val="tx1"/>
              </a:solidFill>
            </a:rPr>
            <a:t> las </a:t>
          </a:r>
          <a:r>
            <a:rPr lang="en-US" sz="1100" b="0" kern="1200" dirty="0">
              <a:solidFill>
                <a:schemeClr val="tx1"/>
              </a:solidFill>
            </a:rPr>
            <a:t>señales </a:t>
          </a:r>
          <a:r>
            <a:rPr lang="es-ES" sz="1100" b="0" kern="1200" dirty="0">
              <a:solidFill>
                <a:schemeClr val="tx1"/>
              </a:solidFill>
            </a:rPr>
            <a:t>del niño, le será más fácil responder con </a:t>
          </a:r>
          <a:r>
            <a:rPr lang="es-US" sz="1100" b="0" kern="1200" noProof="0" dirty="0">
              <a:solidFill>
                <a:schemeClr val="tx1"/>
              </a:solidFill>
            </a:rPr>
            <a:t>más</a:t>
          </a:r>
          <a:r>
            <a:rPr lang="en-US" sz="1100" b="0" kern="1200" dirty="0">
              <a:solidFill>
                <a:schemeClr val="tx1"/>
              </a:solidFill>
            </a:rPr>
            <a:t> </a:t>
          </a:r>
          <a:r>
            <a:rPr lang="es-ES" sz="1100" b="0" kern="1200" dirty="0">
              <a:solidFill>
                <a:schemeClr val="tx1"/>
              </a:solidFill>
            </a:rPr>
            <a:t>sensibilidad.</a:t>
          </a:r>
          <a:endParaRPr lang="en-US" sz="1100" b="0" kern="1200" dirty="0">
            <a:solidFill>
              <a:schemeClr val="tx1"/>
            </a:solidFill>
          </a:endParaRPr>
        </a:p>
      </dsp:txBody>
      <dsp:txXfrm>
        <a:off x="496244" y="1439443"/>
        <a:ext cx="1482647" cy="988431"/>
      </dsp:txXfrm>
    </dsp:sp>
    <dsp:sp modelId="{78F945ED-4B1A-4E92-8196-504D796499FA}">
      <dsp:nvSpPr>
        <dsp:cNvPr id="0" name=""/>
        <dsp:cNvSpPr/>
      </dsp:nvSpPr>
      <dsp:spPr>
        <a:xfrm>
          <a:off x="2225998" y="1439443"/>
          <a:ext cx="2471078" cy="988431"/>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es-ES" sz="1100" b="0" kern="1200" dirty="0">
              <a:solidFill>
                <a:schemeClr val="tx1"/>
              </a:solidFill>
            </a:rPr>
            <a:t>Cuando usted es capaz de </a:t>
          </a:r>
          <a:r>
            <a:rPr lang="es-ES" sz="1100" b="1" kern="1200" dirty="0">
              <a:solidFill>
                <a:schemeClr val="tx1"/>
              </a:solidFill>
            </a:rPr>
            <a:t>responder con más sensibilidad</a:t>
          </a:r>
          <a:r>
            <a:rPr lang="es-ES" sz="1100" b="0" kern="1200" dirty="0">
              <a:solidFill>
                <a:schemeClr val="tx1"/>
              </a:solidFill>
            </a:rPr>
            <a:t>, será más fácil ayudar al niño a regularse.</a:t>
          </a:r>
          <a:endParaRPr lang="en-US" sz="1100" b="1" kern="1200" dirty="0">
            <a:solidFill>
              <a:schemeClr val="tx1"/>
            </a:solidFill>
          </a:endParaRPr>
        </a:p>
      </dsp:txBody>
      <dsp:txXfrm>
        <a:off x="2720214" y="1439443"/>
        <a:ext cx="1482647" cy="988431"/>
      </dsp:txXfrm>
    </dsp:sp>
    <dsp:sp modelId="{A09C8675-D858-4789-B5E4-666912DC1DC8}">
      <dsp:nvSpPr>
        <dsp:cNvPr id="0" name=""/>
        <dsp:cNvSpPr/>
      </dsp:nvSpPr>
      <dsp:spPr>
        <a:xfrm>
          <a:off x="4449968" y="1439443"/>
          <a:ext cx="2471078" cy="988431"/>
        </a:xfrm>
        <a:prstGeom prst="chevron">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4669" rIns="14669" bIns="14669" numCol="1" spcCol="1270" anchor="ctr" anchorCtr="0">
          <a:noAutofit/>
        </a:bodyPr>
        <a:lstStyle/>
        <a:p>
          <a:pPr marL="0" lvl="0" indent="0" algn="ctr" defTabSz="488950">
            <a:lnSpc>
              <a:spcPct val="90000"/>
            </a:lnSpc>
            <a:spcBef>
              <a:spcPct val="0"/>
            </a:spcBef>
            <a:spcAft>
              <a:spcPct val="35000"/>
            </a:spcAft>
            <a:buNone/>
          </a:pPr>
          <a:r>
            <a:rPr lang="es-ES" sz="1100" kern="1200" dirty="0">
              <a:solidFill>
                <a:schemeClr val="tx1"/>
              </a:solidFill>
            </a:rPr>
            <a:t>Cuando el niño </a:t>
          </a:r>
          <a:r>
            <a:rPr lang="es-ES" sz="1100" b="1" kern="1200" dirty="0">
              <a:solidFill>
                <a:schemeClr val="tx1"/>
              </a:solidFill>
            </a:rPr>
            <a:t>está mejor regulado</a:t>
          </a:r>
          <a:r>
            <a:rPr lang="es-ES" sz="1100" kern="1200" dirty="0">
              <a:solidFill>
                <a:schemeClr val="tx1"/>
              </a:solidFill>
            </a:rPr>
            <a:t>, a usted también le será más fácil mantenerse regulado.</a:t>
          </a:r>
          <a:endParaRPr lang="en-US" sz="1100" kern="1200" dirty="0">
            <a:solidFill>
              <a:schemeClr val="tx1"/>
            </a:solidFill>
          </a:endParaRPr>
        </a:p>
      </dsp:txBody>
      <dsp:txXfrm>
        <a:off x="4944184" y="1439443"/>
        <a:ext cx="1482647" cy="988431"/>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657600" cy="48101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endParaRPr lang="en-US" dirty="0"/>
          </a:p>
        </p:txBody>
      </p:sp>
      <p:sp>
        <p:nvSpPr>
          <p:cNvPr id="4" name="Footer Placeholder 3"/>
          <p:cNvSpPr>
            <a:spLocks noGrp="1"/>
          </p:cNvSpPr>
          <p:nvPr>
            <p:ph type="ftr" sz="quarter" idx="2"/>
          </p:nvPr>
        </p:nvSpPr>
        <p:spPr>
          <a:xfrm>
            <a:off x="0" y="9120188"/>
            <a:ext cx="3657600" cy="481012"/>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74434A3E-3CAE-410E-AB69-5779F423B95D}" type="slidenum">
              <a:rPr lang="en-US" smtClean="0"/>
              <a:t>‹#›</a:t>
            </a:fld>
            <a:endParaRPr lang="en-US"/>
          </a:p>
        </p:txBody>
      </p:sp>
      <p:sp>
        <p:nvSpPr>
          <p:cNvPr id="6" name="Footer Placeholder 3">
            <a:extLst>
              <a:ext uri="{FF2B5EF4-FFF2-40B4-BE49-F238E27FC236}">
                <a16:creationId xmlns:a16="http://schemas.microsoft.com/office/drawing/2014/main" id="{6BD108E1-8B27-DA9D-A9F4-BA97E901D811}"/>
              </a:ext>
            </a:extLst>
          </p:cNvPr>
          <p:cNvSpPr txBox="1">
            <a:spLocks/>
          </p:cNvSpPr>
          <p:nvPr/>
        </p:nvSpPr>
        <p:spPr>
          <a:xfrm>
            <a:off x="-1" y="9120188"/>
            <a:ext cx="5412260" cy="481012"/>
          </a:xfrm>
          <a:prstGeom prst="rect">
            <a:avLst/>
          </a:prstGeom>
        </p:spPr>
        <p:txBody>
          <a:bodyPr vert="horz" lIns="91440" tIns="45720" rIns="91440" bIns="45720" rtlCol="0" anchor="b"/>
          <a:lstStyle>
            <a:defPPr>
              <a:defRPr lang="en-US"/>
            </a:defPPr>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srgbClr val="6B8E23"/>
                </a:solidFill>
              </a:rPr>
              <a:t>For more </a:t>
            </a:r>
            <a:r>
              <a:rPr lang="en-US" b="1">
                <a:solidFill>
                  <a:srgbClr val="6B8E23"/>
                </a:solidFill>
              </a:rPr>
              <a:t>SEEDS, </a:t>
            </a:r>
            <a:r>
              <a:rPr lang="en-US">
                <a:solidFill>
                  <a:srgbClr val="6B8E23"/>
                </a:solidFill>
              </a:rPr>
              <a:t>visit </a:t>
            </a:r>
            <a:r>
              <a:rPr lang="en-US" b="1">
                <a:solidFill>
                  <a:srgbClr val="6B8E23"/>
                </a:solidFill>
              </a:rPr>
              <a:t>dpbh.ucla.edu/SEEDS </a:t>
            </a:r>
            <a:r>
              <a:rPr lang="en-US">
                <a:solidFill>
                  <a:srgbClr val="6B8E23"/>
                </a:solidFill>
              </a:rPr>
              <a:t>or email </a:t>
            </a:r>
            <a:r>
              <a:rPr lang="en-US" b="1">
                <a:solidFill>
                  <a:srgbClr val="6B8E23"/>
                </a:solidFill>
              </a:rPr>
              <a:t>SEEDS@mednet.ucla.edu</a:t>
            </a:r>
            <a:endParaRPr lang="en-US" b="1" dirty="0">
              <a:solidFill>
                <a:srgbClr val="6B8E23"/>
              </a:solidFill>
            </a:endParaRPr>
          </a:p>
        </p:txBody>
      </p:sp>
      <p:sp>
        <p:nvSpPr>
          <p:cNvPr id="7" name="Rectangle 3">
            <a:extLst>
              <a:ext uri="{FF2B5EF4-FFF2-40B4-BE49-F238E27FC236}">
                <a16:creationId xmlns:a16="http://schemas.microsoft.com/office/drawing/2014/main" id="{8C09C2D4-65A3-6FA2-2C9B-A7AFCFA6C9C9}"/>
              </a:ext>
            </a:extLst>
          </p:cNvPr>
          <p:cNvSpPr>
            <a:spLocks noChangeArrowheads="1"/>
          </p:cNvSpPr>
          <p:nvPr/>
        </p:nvSpPr>
        <p:spPr bwMode="auto">
          <a:xfrm>
            <a:off x="1143000" y="2437"/>
            <a:ext cx="6172200" cy="907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517900" algn="l"/>
              </a:tabLst>
              <a:defRPr>
                <a:solidFill>
                  <a:schemeClr val="tx1"/>
                </a:solidFill>
                <a:latin typeface="Arial" panose="020B0604020202020204" pitchFamily="34" charset="0"/>
              </a:defRPr>
            </a:lvl1pPr>
            <a:lvl2pPr eaLnBrk="0" fontAlgn="base" hangingPunct="0">
              <a:spcBef>
                <a:spcPct val="0"/>
              </a:spcBef>
              <a:spcAft>
                <a:spcPct val="0"/>
              </a:spcAft>
              <a:tabLst>
                <a:tab pos="3517900" algn="l"/>
              </a:tabLst>
              <a:defRPr>
                <a:solidFill>
                  <a:schemeClr val="tx1"/>
                </a:solidFill>
                <a:latin typeface="Arial" panose="020B0604020202020204" pitchFamily="34" charset="0"/>
              </a:defRPr>
            </a:lvl2pPr>
            <a:lvl3pPr eaLnBrk="0" fontAlgn="base" hangingPunct="0">
              <a:spcBef>
                <a:spcPct val="0"/>
              </a:spcBef>
              <a:spcAft>
                <a:spcPct val="0"/>
              </a:spcAft>
              <a:tabLst>
                <a:tab pos="3517900" algn="l"/>
              </a:tabLst>
              <a:defRPr>
                <a:solidFill>
                  <a:schemeClr val="tx1"/>
                </a:solidFill>
                <a:latin typeface="Arial" panose="020B0604020202020204" pitchFamily="34" charset="0"/>
              </a:defRPr>
            </a:lvl3pPr>
            <a:lvl4pPr eaLnBrk="0" fontAlgn="base" hangingPunct="0">
              <a:spcBef>
                <a:spcPct val="0"/>
              </a:spcBef>
              <a:spcAft>
                <a:spcPct val="0"/>
              </a:spcAft>
              <a:tabLst>
                <a:tab pos="3517900" algn="l"/>
              </a:tabLst>
              <a:defRPr>
                <a:solidFill>
                  <a:schemeClr val="tx1"/>
                </a:solidFill>
                <a:latin typeface="Arial" panose="020B0604020202020204" pitchFamily="34" charset="0"/>
              </a:defRPr>
            </a:lvl4pPr>
            <a:lvl5pPr eaLnBrk="0" fontAlgn="base" hangingPunct="0">
              <a:spcBef>
                <a:spcPct val="0"/>
              </a:spcBef>
              <a:spcAft>
                <a:spcPct val="0"/>
              </a:spcAft>
              <a:tabLst>
                <a:tab pos="3517900" algn="l"/>
              </a:tabLst>
              <a:defRPr>
                <a:solidFill>
                  <a:schemeClr val="tx1"/>
                </a:solidFill>
                <a:latin typeface="Arial" panose="020B0604020202020204" pitchFamily="34" charset="0"/>
              </a:defRPr>
            </a:lvl5pPr>
            <a:lvl6pPr eaLnBrk="0" fontAlgn="base" hangingPunct="0">
              <a:spcBef>
                <a:spcPct val="0"/>
              </a:spcBef>
              <a:spcAft>
                <a:spcPct val="0"/>
              </a:spcAft>
              <a:tabLst>
                <a:tab pos="3517900" algn="l"/>
              </a:tabLst>
              <a:defRPr>
                <a:solidFill>
                  <a:schemeClr val="tx1"/>
                </a:solidFill>
                <a:latin typeface="Arial" panose="020B0604020202020204" pitchFamily="34" charset="0"/>
              </a:defRPr>
            </a:lvl6pPr>
            <a:lvl7pPr eaLnBrk="0" fontAlgn="base" hangingPunct="0">
              <a:spcBef>
                <a:spcPct val="0"/>
              </a:spcBef>
              <a:spcAft>
                <a:spcPct val="0"/>
              </a:spcAft>
              <a:tabLst>
                <a:tab pos="3517900" algn="l"/>
              </a:tabLst>
              <a:defRPr>
                <a:solidFill>
                  <a:schemeClr val="tx1"/>
                </a:solidFill>
                <a:latin typeface="Arial" panose="020B0604020202020204" pitchFamily="34" charset="0"/>
              </a:defRPr>
            </a:lvl7pPr>
            <a:lvl8pPr eaLnBrk="0" fontAlgn="base" hangingPunct="0">
              <a:spcBef>
                <a:spcPct val="0"/>
              </a:spcBef>
              <a:spcAft>
                <a:spcPct val="0"/>
              </a:spcAft>
              <a:tabLst>
                <a:tab pos="3517900" algn="l"/>
              </a:tabLst>
              <a:defRPr>
                <a:solidFill>
                  <a:schemeClr val="tx1"/>
                </a:solidFill>
                <a:latin typeface="Arial" panose="020B0604020202020204" pitchFamily="34" charset="0"/>
              </a:defRPr>
            </a:lvl8pPr>
            <a:lvl9pPr eaLnBrk="0" fontAlgn="base" hangingPunct="0">
              <a:spcBef>
                <a:spcPct val="0"/>
              </a:spcBef>
              <a:spcAft>
                <a:spcPct val="0"/>
              </a:spcAft>
              <a:tabLst>
                <a:tab pos="35179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517900" algn="l"/>
              </a:tabLst>
            </a:pPr>
            <a:r>
              <a:rPr kumimoji="0" lang="en-US" altLang="en-US" sz="1400" b="1" i="0" u="none" strike="noStrike" cap="none" normalizeH="0" baseline="0" dirty="0">
                <a:ln>
                  <a:noFill/>
                </a:ln>
                <a:solidFill>
                  <a:srgbClr val="6B8E23"/>
                </a:solidFill>
                <a:effectLst/>
                <a:latin typeface="Calibri" panose="020F0502020204030204" pitchFamily="34" charset="0"/>
                <a:ea typeface="Times New Roman" panose="02020603050405020304" pitchFamily="18" charset="0"/>
                <a:cs typeface="Calibri" panose="020F0502020204030204" pitchFamily="34" charset="0"/>
              </a:rPr>
              <a:t>Sprouts Professional Development (4-part series)</a:t>
            </a:r>
            <a:endParaRPr kumimoji="0" lang="en-US" altLang="en-US" sz="1200" b="0" i="0" u="none" strike="noStrike" cap="none" normalizeH="0" baseline="0" dirty="0">
              <a:ln>
                <a:noFill/>
              </a:ln>
              <a:solidFill>
                <a:schemeClr val="tx1"/>
              </a:solidFill>
              <a:effectLst/>
              <a:ea typeface="Times New Roman" panose="02020603050405020304" pitchFamily="18" charset="0"/>
            </a:endParaRPr>
          </a:p>
          <a:p>
            <a:pPr defTabSz="914400"/>
            <a:r>
              <a:rPr kumimoji="0" lang="en-US" altLang="en-US" sz="1400" b="0" i="1" u="none" strike="noStrike" cap="none" normalizeH="0" baseline="0" dirty="0">
                <a:ln>
                  <a:noFill/>
                </a:ln>
                <a:solidFill>
                  <a:srgbClr val="6B8E23"/>
                </a:solidFill>
                <a:effectLst/>
                <a:latin typeface="Calibri" panose="020F0502020204030204" pitchFamily="34" charset="0"/>
                <a:ea typeface="Times New Roman" panose="02020603050405020304" pitchFamily="18" charset="0"/>
                <a:cs typeface="Calibri" panose="020F0502020204030204" pitchFamily="34" charset="0"/>
              </a:rPr>
              <a:t>Part 2: Understanding Cues; </a:t>
            </a:r>
            <a:r>
              <a:rPr kumimoji="0" lang="en-US" altLang="en-US" sz="1400" b="0" i="1" u="none" strike="noStrike" cap="none" normalizeH="0" baseline="0" dirty="0">
                <a:ln>
                  <a:noFill/>
                </a:ln>
                <a:solidFill>
                  <a:srgbClr val="0070C0"/>
                </a:solidFill>
                <a:effectLst/>
                <a:latin typeface="Calibri" panose="020F0502020204030204" pitchFamily="34" charset="0"/>
                <a:ea typeface="Times New Roman" panose="02020603050405020304" pitchFamily="18" charset="0"/>
                <a:cs typeface="Calibri" panose="020F0502020204030204" pitchFamily="34" charset="0"/>
              </a:rPr>
              <a:t>IN-PERSON SESSION</a:t>
            </a:r>
            <a:endParaRPr kumimoji="0" lang="en-US" altLang="en-US" sz="1400" b="0" i="1" u="none" strike="noStrike" cap="none" normalizeH="0" baseline="0" dirty="0">
              <a:ln>
                <a:noFill/>
              </a:ln>
              <a:solidFill>
                <a:srgbClr val="6B8E23"/>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517900" algn="l"/>
              </a:tabLst>
            </a:pPr>
            <a:endParaRPr lang="en-US" altLang="en-US" sz="1400" i="1" dirty="0">
              <a:solidFill>
                <a:srgbClr val="6B8E23"/>
              </a:solidFill>
              <a:latin typeface="Calibri" panose="020F0502020204030204" pitchFamily="34" charset="0"/>
              <a:cs typeface="Calibri" panose="020F0502020204030204" pitchFamily="34" charset="0"/>
            </a:endParaRPr>
          </a:p>
          <a:p>
            <a:pPr defTabSz="914400"/>
            <a:r>
              <a:rPr lang="en-US" sz="1100" i="1" dirty="0"/>
              <a:t>SLIDE HANDOUTS for Participants</a:t>
            </a:r>
          </a:p>
        </p:txBody>
      </p:sp>
      <p:pic>
        <p:nvPicPr>
          <p:cNvPr id="8" name="Picture 3">
            <a:extLst>
              <a:ext uri="{FF2B5EF4-FFF2-40B4-BE49-F238E27FC236}">
                <a16:creationId xmlns:a16="http://schemas.microsoft.com/office/drawing/2014/main" id="{DDB823F0-AEC2-7993-311A-EE3DD4C518F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5138" y="101600"/>
            <a:ext cx="676275"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6865118"/>
      </p:ext>
    </p:extLst>
  </p:cSld>
  <p:clrMap bg1="lt1" tx1="dk1" bg2="lt2" tx2="dk2" accent1="accent1" accent2="accent2" accent3="accent3" accent4="accent4" accent5="accent5" accent6="accent6" hlink="hlink" folHlink="folHlink"/>
  <p:hf/>
  <p:extLst>
    <p:ext uri="{56416CCD-93CA-4268-BC5B-53C4BB910035}">
      <p15:sldGuideLst xmlns:p15="http://schemas.microsoft.com/office/powerpoint/2012/main">
        <p15:guide id="1" orient="horz" pos="3024" userDrawn="1">
          <p15:clr>
            <a:srgbClr val="F26B43"/>
          </p15:clr>
        </p15:guide>
        <p15:guide id="2" pos="2304"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r>
              <a:rPr lang="en-US"/>
              <a:t>Sprouts PD (virtual series)</a:t>
            </a:r>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r>
              <a:rPr lang="en-US"/>
              <a:t>2023</a:t>
            </a:r>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r>
              <a:rPr lang="en-US"/>
              <a:t>Part 2:  Understanding Cues</a:t>
            </a:r>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E07616E6-1CF4-4D72-BF66-FB4BD4ED7B39}" type="slidenum">
              <a:rPr lang="en-US" smtClean="0"/>
              <a:t>‹#›</a:t>
            </a:fld>
            <a:endParaRPr lang="en-US"/>
          </a:p>
        </p:txBody>
      </p:sp>
    </p:spTree>
    <p:extLst>
      <p:ext uri="{BB962C8B-B14F-4D97-AF65-F5344CB8AC3E}">
        <p14:creationId xmlns:p14="http://schemas.microsoft.com/office/powerpoint/2010/main" val="3023034775"/>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dpbh.ucla.edu/seeds-handouts/"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dpbh.ucla.edu/seeds-handouts/"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dpbh.ucla.edu/seeds-handouts/"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dpbh.ucla.edu/seeds-handouts/"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dpbh.ucla.edu/seeds-handouts/"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dpbh.ucla.edu/seeds-handouts/"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dpbh.ucla.edu/seeds-handouts/"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dpbh.ucla.edu/seeds-handouts/"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Sprouts Discussion Guides SLIDE DECK - </a:t>
            </a:r>
            <a:r>
              <a:rPr lang="en-US" b="0" i="1" dirty="0"/>
              <a:t>For use as a visual aid and flexible teaching tool with the </a:t>
            </a:r>
            <a:r>
              <a:rPr lang="en-US" b="1" i="1" dirty="0"/>
              <a:t>Sprouts Professional Development </a:t>
            </a:r>
            <a:r>
              <a:rPr lang="en-US" b="1" i="1"/>
              <a:t>Discussion Guides (PDF)</a:t>
            </a:r>
            <a:r>
              <a:rPr lang="en-US" b="0" i="1"/>
              <a:t>.</a:t>
            </a:r>
            <a:endParaRPr lang="en-US" b="0" i="1" dirty="0"/>
          </a:p>
          <a:p>
            <a:endParaRPr lang="en-US" b="0" i="1" dirty="0"/>
          </a:p>
          <a:p>
            <a:pPr marL="171450" indent="-171450">
              <a:spcAft>
                <a:spcPts val="1200"/>
              </a:spcAft>
              <a:buFont typeface="Arial" panose="020B0604020202020204" pitchFamily="34" charset="0"/>
              <a:buChar char="•"/>
            </a:pPr>
            <a:r>
              <a:rPr lang="en-US" sz="1200" b="1" dirty="0">
                <a:solidFill>
                  <a:srgbClr val="583C92"/>
                </a:solidFill>
              </a:rPr>
              <a:t>Complete Sprouts PD yourself </a:t>
            </a:r>
            <a:r>
              <a:rPr lang="en-US" sz="1200" dirty="0">
                <a:solidFill>
                  <a:srgbClr val="583C92"/>
                </a:solidFill>
              </a:rPr>
              <a:t>before leading any workshops with this resource. When you are familiar with the key concepts and skills in Sprouts PD, you can decide how to best use the guides to support your team members’ implementation of skills in their professional settings with young children and families.</a:t>
            </a:r>
          </a:p>
          <a:p>
            <a:pPr marL="171450" indent="-171450">
              <a:spcAft>
                <a:spcPts val="1200"/>
              </a:spcAft>
              <a:buFont typeface="Arial" panose="020B0604020202020204" pitchFamily="34" charset="0"/>
              <a:buChar char="•"/>
            </a:pPr>
            <a:r>
              <a:rPr lang="en-US" sz="1200" b="1" dirty="0">
                <a:solidFill>
                  <a:srgbClr val="583C92"/>
                </a:solidFill>
              </a:rPr>
              <a:t>Intended Audience: </a:t>
            </a:r>
            <a:r>
              <a:rPr lang="en-US" sz="1200" dirty="0">
                <a:solidFill>
                  <a:srgbClr val="583C92"/>
                </a:solidFill>
              </a:rPr>
              <a:t>Plan to use this resource only with those who have completed Sprouts PD themselves. Use this resource to lead your team through supplemental boosters or workshops </a:t>
            </a:r>
            <a:r>
              <a:rPr lang="en-US" sz="1200" i="1" dirty="0">
                <a:solidFill>
                  <a:srgbClr val="583C92"/>
                </a:solidFill>
              </a:rPr>
              <a:t>after</a:t>
            </a:r>
            <a:r>
              <a:rPr lang="en-US" sz="1200" dirty="0">
                <a:solidFill>
                  <a:srgbClr val="583C92"/>
                </a:solidFill>
              </a:rPr>
              <a:t> Sprouts PD, not as a replacement for the full Sprouts PD program. </a:t>
            </a:r>
          </a:p>
          <a:p>
            <a:endParaRPr lang="en-US" b="0" i="1"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 2025 SEEDS Program at UCLA (SEEDS@mednet.ucla.edu)</a:t>
            </a:r>
          </a:p>
          <a:p>
            <a:r>
              <a:rPr lang="en-US" dirty="0"/>
              <a:t>We request that no modifications be made to these slides without advance permission from the SEEDS Team at UCLA (SEEDS@mednet.ucla.edu).</a:t>
            </a:r>
          </a:p>
          <a:p>
            <a:endParaRPr lang="en-US" dirty="0"/>
          </a:p>
        </p:txBody>
      </p:sp>
      <p:sp>
        <p:nvSpPr>
          <p:cNvPr id="4" name="Header Placeholder 3"/>
          <p:cNvSpPr>
            <a:spLocks noGrp="1"/>
          </p:cNvSpPr>
          <p:nvPr>
            <p:ph type="hdr" sz="quarter" idx="10"/>
          </p:nvPr>
        </p:nvSpPr>
        <p:spPr/>
        <p:txBody>
          <a:bodyPr/>
          <a:lstStyle/>
          <a:p>
            <a:r>
              <a:rPr lang="en-US"/>
              <a:t>Sprouts PD (virtual series)</a:t>
            </a:r>
          </a:p>
        </p:txBody>
      </p:sp>
      <p:sp>
        <p:nvSpPr>
          <p:cNvPr id="5" name="Date Placeholder 4"/>
          <p:cNvSpPr>
            <a:spLocks noGrp="1"/>
          </p:cNvSpPr>
          <p:nvPr>
            <p:ph type="dt" idx="11"/>
          </p:nvPr>
        </p:nvSpPr>
        <p:spPr/>
        <p:txBody>
          <a:bodyPr/>
          <a:lstStyle/>
          <a:p>
            <a:r>
              <a:rPr lang="en-US"/>
              <a:t>2023</a:t>
            </a:r>
          </a:p>
        </p:txBody>
      </p:sp>
      <p:sp>
        <p:nvSpPr>
          <p:cNvPr id="6" name="Footer Placeholder 5"/>
          <p:cNvSpPr>
            <a:spLocks noGrp="1"/>
          </p:cNvSpPr>
          <p:nvPr>
            <p:ph type="ftr" sz="quarter" idx="12"/>
          </p:nvPr>
        </p:nvSpPr>
        <p:spPr/>
        <p:txBody>
          <a:bodyPr/>
          <a:lstStyle/>
          <a:p>
            <a:r>
              <a:rPr lang="en-US"/>
              <a:t>Part 2:  Understanding Cues</a:t>
            </a:r>
          </a:p>
        </p:txBody>
      </p:sp>
      <p:sp>
        <p:nvSpPr>
          <p:cNvPr id="7" name="Slide Number Placeholder 6"/>
          <p:cNvSpPr>
            <a:spLocks noGrp="1"/>
          </p:cNvSpPr>
          <p:nvPr>
            <p:ph type="sldNum" sz="quarter" idx="13"/>
          </p:nvPr>
        </p:nvSpPr>
        <p:spPr/>
        <p:txBody>
          <a:bodyPr/>
          <a:lstStyle/>
          <a:p>
            <a:fld id="{E07616E6-1CF4-4D72-BF66-FB4BD4ED7B39}" type="slidenum">
              <a:rPr lang="en-US" smtClean="0"/>
              <a:t>1</a:t>
            </a:fld>
            <a:endParaRPr lang="en-US"/>
          </a:p>
        </p:txBody>
      </p:sp>
    </p:spTree>
    <p:extLst>
      <p:ext uri="{BB962C8B-B14F-4D97-AF65-F5344CB8AC3E}">
        <p14:creationId xmlns:p14="http://schemas.microsoft.com/office/powerpoint/2010/main" val="2403819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dirty="0">
                <a:solidFill>
                  <a:srgbClr val="002060"/>
                </a:solidFill>
              </a:rPr>
              <a:t>Handouts (in English and Spanish) are available to download, print, and share.</a:t>
            </a:r>
          </a:p>
          <a:p>
            <a:pPr algn="l"/>
            <a:r>
              <a:rPr lang="en-US" sz="1200" dirty="0">
                <a:solidFill>
                  <a:srgbClr val="6B8E23"/>
                </a:solidFill>
              </a:rPr>
              <a:t>Find them on the </a:t>
            </a:r>
            <a:r>
              <a:rPr lang="en-US" sz="1200" b="1" dirty="0">
                <a:solidFill>
                  <a:srgbClr val="6B8E23"/>
                </a:solidFill>
              </a:rPr>
              <a:t>SEEDS website</a:t>
            </a:r>
            <a:r>
              <a:rPr lang="en-US" sz="1200" dirty="0">
                <a:solidFill>
                  <a:srgbClr val="002060"/>
                </a:solidFill>
              </a:rPr>
              <a:t>: </a:t>
            </a:r>
            <a:r>
              <a:rPr lang="en-US" sz="1200" dirty="0">
                <a:solidFill>
                  <a:srgbClr val="002060"/>
                </a:solidFill>
                <a:hlinkClick r:id="rId3"/>
              </a:rPr>
              <a:t>https://dpbh.ucla.edu/seeds-handouts/</a:t>
            </a:r>
            <a:endParaRPr lang="en-US" sz="1200" kern="1200" dirty="0">
              <a:solidFill>
                <a:schemeClr val="tx1"/>
              </a:solidFill>
              <a:effectLst/>
              <a:latin typeface="Arial" charset="0"/>
              <a:ea typeface="+mn-ea"/>
              <a:cs typeface="+mn-cs"/>
            </a:endParaRPr>
          </a:p>
          <a:p>
            <a:endParaRPr lang="en-US" dirty="0"/>
          </a:p>
        </p:txBody>
      </p:sp>
      <p:sp>
        <p:nvSpPr>
          <p:cNvPr id="4" name="Header Placeholder 3"/>
          <p:cNvSpPr>
            <a:spLocks noGrp="1"/>
          </p:cNvSpPr>
          <p:nvPr>
            <p:ph type="hdr" sz="quarter"/>
          </p:nvPr>
        </p:nvSpPr>
        <p:spPr/>
        <p:txBody>
          <a:bodyPr/>
          <a:lstStyle/>
          <a:p>
            <a:r>
              <a:rPr lang="en-US"/>
              <a:t>Sprouts PD (virtual series)</a:t>
            </a:r>
          </a:p>
        </p:txBody>
      </p:sp>
      <p:sp>
        <p:nvSpPr>
          <p:cNvPr id="5" name="Date Placeholder 4"/>
          <p:cNvSpPr>
            <a:spLocks noGrp="1"/>
          </p:cNvSpPr>
          <p:nvPr>
            <p:ph type="dt" idx="1"/>
          </p:nvPr>
        </p:nvSpPr>
        <p:spPr/>
        <p:txBody>
          <a:bodyPr/>
          <a:lstStyle/>
          <a:p>
            <a:r>
              <a:rPr lang="en-US"/>
              <a:t>2023</a:t>
            </a:r>
          </a:p>
        </p:txBody>
      </p:sp>
      <p:sp>
        <p:nvSpPr>
          <p:cNvPr id="6" name="Footer Placeholder 5"/>
          <p:cNvSpPr>
            <a:spLocks noGrp="1"/>
          </p:cNvSpPr>
          <p:nvPr>
            <p:ph type="ftr" sz="quarter" idx="4"/>
          </p:nvPr>
        </p:nvSpPr>
        <p:spPr/>
        <p:txBody>
          <a:bodyPr/>
          <a:lstStyle/>
          <a:p>
            <a:r>
              <a:rPr lang="en-US"/>
              <a:t>Part 2:  Understanding Cues</a:t>
            </a:r>
          </a:p>
        </p:txBody>
      </p:sp>
      <p:sp>
        <p:nvSpPr>
          <p:cNvPr id="7" name="Slide Number Placeholder 6"/>
          <p:cNvSpPr>
            <a:spLocks noGrp="1"/>
          </p:cNvSpPr>
          <p:nvPr>
            <p:ph type="sldNum" sz="quarter" idx="5"/>
          </p:nvPr>
        </p:nvSpPr>
        <p:spPr/>
        <p:txBody>
          <a:bodyPr/>
          <a:lstStyle/>
          <a:p>
            <a:fld id="{E07616E6-1CF4-4D72-BF66-FB4BD4ED7B39}" type="slidenum">
              <a:rPr lang="en-US" smtClean="0"/>
              <a:t>10</a:t>
            </a:fld>
            <a:endParaRPr lang="en-US"/>
          </a:p>
        </p:txBody>
      </p:sp>
    </p:spTree>
    <p:extLst>
      <p:ext uri="{BB962C8B-B14F-4D97-AF65-F5344CB8AC3E}">
        <p14:creationId xmlns:p14="http://schemas.microsoft.com/office/powerpoint/2010/main" val="17092535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44CEF4-FA10-7FFD-DBFF-F639F41A4D10}"/>
            </a:ext>
          </a:extLst>
        </p:cNvPr>
        <p:cNvGrpSpPr/>
        <p:nvPr/>
      </p:nvGrpSpPr>
      <p:grpSpPr>
        <a:xfrm>
          <a:off x="0" y="0"/>
          <a:ext cx="0" cy="0"/>
          <a:chOff x="0" y="0"/>
          <a:chExt cx="0" cy="0"/>
        </a:xfrm>
      </p:grpSpPr>
      <p:sp>
        <p:nvSpPr>
          <p:cNvPr id="34818" name="Rectangle 7">
            <a:extLst>
              <a:ext uri="{FF2B5EF4-FFF2-40B4-BE49-F238E27FC236}">
                <a16:creationId xmlns:a16="http://schemas.microsoft.com/office/drawing/2014/main" id="{C4D1F0F5-F2C0-D59A-36D1-93F2CF67AEE2}"/>
              </a:ext>
            </a:extLst>
          </p:cNvPr>
          <p:cNvSpPr>
            <a:spLocks noGrp="1" noChangeArrowheads="1"/>
          </p:cNvSpPr>
          <p:nvPr>
            <p:ph type="sldNum" sz="quarter" idx="5"/>
          </p:nvPr>
        </p:nvSpPr>
        <p:spPr/>
        <p:txBody>
          <a:bodyPr/>
          <a:lstStyle/>
          <a:p>
            <a:pPr>
              <a:defRPr/>
            </a:pPr>
            <a:fld id="{B5AB8D57-53C5-4D11-BEF2-4BFC88062448}" type="slidenum">
              <a:rPr lang="en-US" smtClean="0"/>
              <a:pPr>
                <a:defRPr/>
              </a:pPr>
              <a:t>11</a:t>
            </a:fld>
            <a:endParaRPr lang="en-US" dirty="0"/>
          </a:p>
        </p:txBody>
      </p:sp>
      <p:sp>
        <p:nvSpPr>
          <p:cNvPr id="104450" name="Rectangle 2">
            <a:extLst>
              <a:ext uri="{FF2B5EF4-FFF2-40B4-BE49-F238E27FC236}">
                <a16:creationId xmlns:a16="http://schemas.microsoft.com/office/drawing/2014/main" id="{3C3335BA-64B8-578B-B7C1-EB6101DB5851}"/>
              </a:ext>
            </a:extLst>
          </p:cNvPr>
          <p:cNvSpPr>
            <a:spLocks noGrp="1" noRot="1" noChangeAspect="1" noChangeArrowheads="1" noTextEdit="1"/>
          </p:cNvSpPr>
          <p:nvPr>
            <p:ph type="sldImg"/>
          </p:nvPr>
        </p:nvSpPr>
        <p:spPr>
          <a:xfrm>
            <a:off x="685800" y="1143000"/>
            <a:ext cx="5486400" cy="3086100"/>
          </a:xfrm>
          <a:ln/>
        </p:spPr>
      </p:sp>
      <p:sp>
        <p:nvSpPr>
          <p:cNvPr id="104451" name="Rectangle 3">
            <a:extLst>
              <a:ext uri="{FF2B5EF4-FFF2-40B4-BE49-F238E27FC236}">
                <a16:creationId xmlns:a16="http://schemas.microsoft.com/office/drawing/2014/main" id="{1A613755-0376-0119-43E2-E4C5C8874AFB}"/>
              </a:ext>
            </a:extLst>
          </p:cNvPr>
          <p:cNvSpPr>
            <a:spLocks noGrp="1" noChangeArrowheads="1"/>
          </p:cNvSpPr>
          <p:nvPr>
            <p:ph type="body" idx="1"/>
          </p:nvPr>
        </p:nvSpPr>
        <p:spPr>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none" kern="1200" dirty="0">
                <a:solidFill>
                  <a:schemeClr val="tx1"/>
                </a:solidFill>
                <a:effectLst/>
                <a:latin typeface="Arial" charset="0"/>
                <a:ea typeface="+mn-ea"/>
                <a:cs typeface="+mn-cs"/>
              </a:rPr>
              <a:t>Start of Skill</a:t>
            </a:r>
            <a:r>
              <a:rPr lang="en-US" sz="1200" b="1" u="none" kern="1200" baseline="0" dirty="0">
                <a:solidFill>
                  <a:schemeClr val="tx1"/>
                </a:solidFill>
                <a:effectLst/>
                <a:latin typeface="Arial" charset="0"/>
                <a:ea typeface="+mn-ea"/>
                <a:cs typeface="+mn-cs"/>
              </a:rPr>
              <a:t>-Building: Understanding Cues</a:t>
            </a:r>
            <a:endParaRPr lang="en-US" sz="1200" u="non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u="none" kern="1200" baseline="0" dirty="0">
                <a:solidFill>
                  <a:schemeClr val="tx1"/>
                </a:solidFill>
                <a:effectLst/>
                <a:latin typeface="Arial" charset="0"/>
                <a:ea typeface="+mn-ea"/>
                <a:cs typeface="+mn-cs"/>
              </a:rPr>
              <a:t>Click on the bottom tabs to go directly to the corresponding discussion questions (Connect, Reinforce, Practice, Problem Solve)</a:t>
            </a:r>
          </a:p>
          <a:p>
            <a:endParaRPr lang="en-US" sz="1200" kern="1200" dirty="0">
              <a:solidFill>
                <a:schemeClr val="tx1"/>
              </a:solidFill>
              <a:effectLst/>
              <a:latin typeface="Arial" charset="0"/>
              <a:ea typeface="+mn-ea"/>
              <a:cs typeface="+mn-cs"/>
            </a:endParaRPr>
          </a:p>
        </p:txBody>
      </p:sp>
      <p:sp>
        <p:nvSpPr>
          <p:cNvPr id="2" name="Footer Placeholder 1">
            <a:extLst>
              <a:ext uri="{FF2B5EF4-FFF2-40B4-BE49-F238E27FC236}">
                <a16:creationId xmlns:a16="http://schemas.microsoft.com/office/drawing/2014/main" id="{CBB3E306-684D-7503-3B36-0E58F116D7A9}"/>
              </a:ext>
            </a:extLst>
          </p:cNvPr>
          <p:cNvSpPr>
            <a:spLocks noGrp="1"/>
          </p:cNvSpPr>
          <p:nvPr>
            <p:ph type="ftr" sz="quarter" idx="10"/>
          </p:nvPr>
        </p:nvSpPr>
        <p:spPr/>
        <p:txBody>
          <a:bodyPr/>
          <a:lstStyle/>
          <a:p>
            <a:r>
              <a:rPr lang="en-US" dirty="0"/>
              <a:t>Part 1: Recognizing Cues</a:t>
            </a:r>
          </a:p>
        </p:txBody>
      </p:sp>
      <p:sp>
        <p:nvSpPr>
          <p:cNvPr id="3" name="Header Placeholder 2">
            <a:extLst>
              <a:ext uri="{FF2B5EF4-FFF2-40B4-BE49-F238E27FC236}">
                <a16:creationId xmlns:a16="http://schemas.microsoft.com/office/drawing/2014/main" id="{ECAC5BE2-FC20-9EF9-F069-0773C74B48A7}"/>
              </a:ext>
            </a:extLst>
          </p:cNvPr>
          <p:cNvSpPr>
            <a:spLocks noGrp="1"/>
          </p:cNvSpPr>
          <p:nvPr>
            <p:ph type="hdr" sz="quarter" idx="11"/>
          </p:nvPr>
        </p:nvSpPr>
        <p:spPr/>
        <p:txBody>
          <a:bodyPr/>
          <a:lstStyle/>
          <a:p>
            <a:r>
              <a:rPr lang="en-US" dirty="0"/>
              <a:t>Sprouts PD (virtual series)</a:t>
            </a:r>
          </a:p>
        </p:txBody>
      </p:sp>
    </p:spTree>
    <p:extLst>
      <p:ext uri="{BB962C8B-B14F-4D97-AF65-F5344CB8AC3E}">
        <p14:creationId xmlns:p14="http://schemas.microsoft.com/office/powerpoint/2010/main" val="793875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Arial" charset="0"/>
                <a:ea typeface="+mn-ea"/>
                <a:cs typeface="+mn-cs"/>
              </a:rPr>
              <a:t>This discussion question is designed to promote CONNECTION.</a:t>
            </a:r>
          </a:p>
          <a:p>
            <a:endParaRPr lang="en-US" sz="1200" b="1"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Share the question, then invite participants to respond.</a:t>
            </a:r>
          </a:p>
          <a:p>
            <a:endParaRPr lang="en-US" sz="1200" b="0"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Highlight</a:t>
            </a:r>
            <a:r>
              <a:rPr lang="en-US" sz="1200" kern="1200" dirty="0">
                <a:solidFill>
                  <a:schemeClr val="tx1"/>
                </a:solidFill>
                <a:effectLst/>
                <a:latin typeface="Arial" charset="0"/>
                <a:ea typeface="+mn-ea"/>
                <a:cs typeface="+mn-cs"/>
              </a:rPr>
              <a:t> </a:t>
            </a:r>
            <a:r>
              <a:rPr lang="en-US" sz="1200" b="1" kern="1200" dirty="0">
                <a:solidFill>
                  <a:schemeClr val="tx1"/>
                </a:solidFill>
                <a:effectLst/>
                <a:latin typeface="Arial" charset="0"/>
                <a:ea typeface="+mn-ea"/>
                <a:cs typeface="+mn-cs"/>
              </a:rPr>
              <a:t>the points on the Discussion Guide as needed.</a:t>
            </a:r>
            <a:endParaRPr lang="en-US" dirty="0"/>
          </a:p>
          <a:p>
            <a:endParaRPr lang="en-US" dirty="0"/>
          </a:p>
        </p:txBody>
      </p:sp>
      <p:sp>
        <p:nvSpPr>
          <p:cNvPr id="4" name="Header Placeholder 3"/>
          <p:cNvSpPr>
            <a:spLocks noGrp="1"/>
          </p:cNvSpPr>
          <p:nvPr>
            <p:ph type="hdr" sz="quarter" idx="10"/>
          </p:nvPr>
        </p:nvSpPr>
        <p:spPr/>
        <p:txBody>
          <a:bodyPr/>
          <a:lstStyle/>
          <a:p>
            <a:r>
              <a:rPr lang="en-US"/>
              <a:t>Sprouts PD (virtual series)</a:t>
            </a:r>
          </a:p>
        </p:txBody>
      </p:sp>
      <p:sp>
        <p:nvSpPr>
          <p:cNvPr id="5" name="Date Placeholder 4"/>
          <p:cNvSpPr>
            <a:spLocks noGrp="1"/>
          </p:cNvSpPr>
          <p:nvPr>
            <p:ph type="dt" idx="11"/>
          </p:nvPr>
        </p:nvSpPr>
        <p:spPr/>
        <p:txBody>
          <a:bodyPr/>
          <a:lstStyle/>
          <a:p>
            <a:r>
              <a:rPr lang="en-US"/>
              <a:t>2023</a:t>
            </a:r>
          </a:p>
        </p:txBody>
      </p:sp>
      <p:sp>
        <p:nvSpPr>
          <p:cNvPr id="6" name="Footer Placeholder 5"/>
          <p:cNvSpPr>
            <a:spLocks noGrp="1"/>
          </p:cNvSpPr>
          <p:nvPr>
            <p:ph type="ftr" sz="quarter" idx="12"/>
          </p:nvPr>
        </p:nvSpPr>
        <p:spPr/>
        <p:txBody>
          <a:bodyPr/>
          <a:lstStyle/>
          <a:p>
            <a:r>
              <a:rPr lang="en-US"/>
              <a:t>Part 2:  Understanding Cues</a:t>
            </a:r>
          </a:p>
        </p:txBody>
      </p:sp>
      <p:sp>
        <p:nvSpPr>
          <p:cNvPr id="7" name="Slide Number Placeholder 6"/>
          <p:cNvSpPr>
            <a:spLocks noGrp="1"/>
          </p:cNvSpPr>
          <p:nvPr>
            <p:ph type="sldNum" sz="quarter" idx="13"/>
          </p:nvPr>
        </p:nvSpPr>
        <p:spPr/>
        <p:txBody>
          <a:bodyPr/>
          <a:lstStyle/>
          <a:p>
            <a:fld id="{E07616E6-1CF4-4D72-BF66-FB4BD4ED7B39}" type="slidenum">
              <a:rPr lang="en-US" smtClean="0"/>
              <a:t>12</a:t>
            </a:fld>
            <a:endParaRPr lang="en-US"/>
          </a:p>
        </p:txBody>
      </p:sp>
    </p:spTree>
    <p:extLst>
      <p:ext uri="{BB962C8B-B14F-4D97-AF65-F5344CB8AC3E}">
        <p14:creationId xmlns:p14="http://schemas.microsoft.com/office/powerpoint/2010/main" val="42758812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C3E424-1255-5337-5EA8-43C58A603E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515337-FEBE-E47B-A715-AA7E743CA0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84369F-91D1-25DF-C6E2-9231483AA65E}"/>
              </a:ext>
            </a:extLst>
          </p:cNvPr>
          <p:cNvSpPr>
            <a:spLocks noGrp="1"/>
          </p:cNvSpPr>
          <p:nvPr>
            <p:ph type="body" idx="1"/>
          </p:nvPr>
        </p:nvSpPr>
        <p:spPr/>
        <p:txBody>
          <a:bodyPr/>
          <a:lstStyle/>
          <a:p>
            <a:r>
              <a:rPr lang="en-US" sz="1200" b="1" kern="1200" dirty="0">
                <a:solidFill>
                  <a:schemeClr val="tx1"/>
                </a:solidFill>
                <a:effectLst/>
                <a:latin typeface="Arial" charset="0"/>
                <a:ea typeface="+mn-ea"/>
                <a:cs typeface="+mn-cs"/>
              </a:rPr>
              <a:t>This discussion question is designed to REINFORCE skills.</a:t>
            </a:r>
          </a:p>
          <a:p>
            <a:endParaRPr lang="en-US" sz="1200" b="1"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Share the question, then invite participants to respond.</a:t>
            </a:r>
          </a:p>
          <a:p>
            <a:endParaRPr lang="en-US" sz="1200" b="0"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Highlight</a:t>
            </a:r>
            <a:r>
              <a:rPr lang="en-US" sz="1200" kern="1200" dirty="0">
                <a:solidFill>
                  <a:schemeClr val="tx1"/>
                </a:solidFill>
                <a:effectLst/>
                <a:latin typeface="Arial" charset="0"/>
                <a:ea typeface="+mn-ea"/>
                <a:cs typeface="+mn-cs"/>
              </a:rPr>
              <a:t> </a:t>
            </a:r>
            <a:r>
              <a:rPr lang="en-US" sz="1200" b="1" kern="1200" dirty="0">
                <a:solidFill>
                  <a:schemeClr val="tx1"/>
                </a:solidFill>
                <a:effectLst/>
                <a:latin typeface="Arial" charset="0"/>
                <a:ea typeface="+mn-ea"/>
                <a:cs typeface="+mn-cs"/>
              </a:rPr>
              <a:t>the points on the Discussion Guide as needed.</a:t>
            </a:r>
            <a:endParaRPr lang="en-US" dirty="0"/>
          </a:p>
        </p:txBody>
      </p:sp>
      <p:sp>
        <p:nvSpPr>
          <p:cNvPr id="4" name="Header Placeholder 3">
            <a:extLst>
              <a:ext uri="{FF2B5EF4-FFF2-40B4-BE49-F238E27FC236}">
                <a16:creationId xmlns:a16="http://schemas.microsoft.com/office/drawing/2014/main" id="{4C4F2BBF-2BA7-BD23-1F3B-920EDEBDEB38}"/>
              </a:ext>
            </a:extLst>
          </p:cNvPr>
          <p:cNvSpPr>
            <a:spLocks noGrp="1"/>
          </p:cNvSpPr>
          <p:nvPr>
            <p:ph type="hdr" sz="quarter" idx="10"/>
          </p:nvPr>
        </p:nvSpPr>
        <p:spPr/>
        <p:txBody>
          <a:bodyPr/>
          <a:lstStyle/>
          <a:p>
            <a:r>
              <a:rPr lang="en-US"/>
              <a:t>Sprouts PD (virtual series)</a:t>
            </a:r>
          </a:p>
        </p:txBody>
      </p:sp>
      <p:sp>
        <p:nvSpPr>
          <p:cNvPr id="5" name="Date Placeholder 4">
            <a:extLst>
              <a:ext uri="{FF2B5EF4-FFF2-40B4-BE49-F238E27FC236}">
                <a16:creationId xmlns:a16="http://schemas.microsoft.com/office/drawing/2014/main" id="{66925849-2198-72D4-600F-28289320EB73}"/>
              </a:ext>
            </a:extLst>
          </p:cNvPr>
          <p:cNvSpPr>
            <a:spLocks noGrp="1"/>
          </p:cNvSpPr>
          <p:nvPr>
            <p:ph type="dt" idx="11"/>
          </p:nvPr>
        </p:nvSpPr>
        <p:spPr/>
        <p:txBody>
          <a:bodyPr/>
          <a:lstStyle/>
          <a:p>
            <a:r>
              <a:rPr lang="en-US"/>
              <a:t>2023</a:t>
            </a:r>
          </a:p>
        </p:txBody>
      </p:sp>
      <p:sp>
        <p:nvSpPr>
          <p:cNvPr id="6" name="Footer Placeholder 5">
            <a:extLst>
              <a:ext uri="{FF2B5EF4-FFF2-40B4-BE49-F238E27FC236}">
                <a16:creationId xmlns:a16="http://schemas.microsoft.com/office/drawing/2014/main" id="{FA24C91D-5EA4-BC28-A90D-3C70BDEDC569}"/>
              </a:ext>
            </a:extLst>
          </p:cNvPr>
          <p:cNvSpPr>
            <a:spLocks noGrp="1"/>
          </p:cNvSpPr>
          <p:nvPr>
            <p:ph type="ftr" sz="quarter" idx="12"/>
          </p:nvPr>
        </p:nvSpPr>
        <p:spPr/>
        <p:txBody>
          <a:bodyPr/>
          <a:lstStyle/>
          <a:p>
            <a:r>
              <a:rPr lang="en-US"/>
              <a:t>Part 2:  Understanding Cues</a:t>
            </a:r>
          </a:p>
        </p:txBody>
      </p:sp>
      <p:sp>
        <p:nvSpPr>
          <p:cNvPr id="7" name="Slide Number Placeholder 6">
            <a:extLst>
              <a:ext uri="{FF2B5EF4-FFF2-40B4-BE49-F238E27FC236}">
                <a16:creationId xmlns:a16="http://schemas.microsoft.com/office/drawing/2014/main" id="{986D5938-3A7B-563D-A8FE-67C267872C46}"/>
              </a:ext>
            </a:extLst>
          </p:cNvPr>
          <p:cNvSpPr>
            <a:spLocks noGrp="1"/>
          </p:cNvSpPr>
          <p:nvPr>
            <p:ph type="sldNum" sz="quarter" idx="13"/>
          </p:nvPr>
        </p:nvSpPr>
        <p:spPr/>
        <p:txBody>
          <a:bodyPr/>
          <a:lstStyle/>
          <a:p>
            <a:fld id="{E07616E6-1CF4-4D72-BF66-FB4BD4ED7B39}" type="slidenum">
              <a:rPr lang="en-US" smtClean="0"/>
              <a:t>13</a:t>
            </a:fld>
            <a:endParaRPr lang="en-US"/>
          </a:p>
        </p:txBody>
      </p:sp>
    </p:spTree>
    <p:extLst>
      <p:ext uri="{BB962C8B-B14F-4D97-AF65-F5344CB8AC3E}">
        <p14:creationId xmlns:p14="http://schemas.microsoft.com/office/powerpoint/2010/main" val="40780303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9CA28A-482E-ED44-590B-B3A0958529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1F5BA7-4F8D-0F1B-D6B9-3DFF28509EB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837B019-3584-9087-426F-ABCC7FD25058}"/>
              </a:ext>
            </a:extLst>
          </p:cNvPr>
          <p:cNvSpPr>
            <a:spLocks noGrp="1"/>
          </p:cNvSpPr>
          <p:nvPr>
            <p:ph type="body" idx="1"/>
          </p:nvPr>
        </p:nvSpPr>
        <p:spPr/>
        <p:txBody>
          <a:bodyPr/>
          <a:lstStyle/>
          <a:p>
            <a:r>
              <a:rPr lang="en-US" sz="1200" b="1" kern="1200" dirty="0">
                <a:solidFill>
                  <a:schemeClr val="tx1"/>
                </a:solidFill>
                <a:effectLst/>
                <a:latin typeface="Arial" charset="0"/>
                <a:ea typeface="+mn-ea"/>
                <a:cs typeface="+mn-cs"/>
              </a:rPr>
              <a:t>This discussion question is designed to promote the PRACTICE of key skills.</a:t>
            </a:r>
          </a:p>
          <a:p>
            <a:endParaRPr lang="en-US" sz="1200" b="1"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Share the question, then invite participants to respond.</a:t>
            </a:r>
          </a:p>
          <a:p>
            <a:endParaRPr lang="en-US" sz="1200" b="0"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Highlight</a:t>
            </a:r>
            <a:r>
              <a:rPr lang="en-US" sz="1200" kern="1200" dirty="0">
                <a:solidFill>
                  <a:schemeClr val="tx1"/>
                </a:solidFill>
                <a:effectLst/>
                <a:latin typeface="Arial" charset="0"/>
                <a:ea typeface="+mn-ea"/>
                <a:cs typeface="+mn-cs"/>
              </a:rPr>
              <a:t> </a:t>
            </a:r>
            <a:r>
              <a:rPr lang="en-US" sz="1200" b="1" kern="1200" dirty="0">
                <a:solidFill>
                  <a:schemeClr val="tx1"/>
                </a:solidFill>
                <a:effectLst/>
                <a:latin typeface="Arial" charset="0"/>
                <a:ea typeface="+mn-ea"/>
                <a:cs typeface="+mn-cs"/>
              </a:rPr>
              <a:t>the points on the Discussion Guide as needed.</a:t>
            </a:r>
            <a:endParaRPr lang="en-US" dirty="0"/>
          </a:p>
          <a:p>
            <a:endParaRPr lang="en-US" dirty="0"/>
          </a:p>
        </p:txBody>
      </p:sp>
      <p:sp>
        <p:nvSpPr>
          <p:cNvPr id="4" name="Header Placeholder 3">
            <a:extLst>
              <a:ext uri="{FF2B5EF4-FFF2-40B4-BE49-F238E27FC236}">
                <a16:creationId xmlns:a16="http://schemas.microsoft.com/office/drawing/2014/main" id="{B2F58360-73FC-DF89-82DA-3C7F388AA0AA}"/>
              </a:ext>
            </a:extLst>
          </p:cNvPr>
          <p:cNvSpPr>
            <a:spLocks noGrp="1"/>
          </p:cNvSpPr>
          <p:nvPr>
            <p:ph type="hdr" sz="quarter" idx="10"/>
          </p:nvPr>
        </p:nvSpPr>
        <p:spPr/>
        <p:txBody>
          <a:bodyPr/>
          <a:lstStyle/>
          <a:p>
            <a:r>
              <a:rPr lang="en-US"/>
              <a:t>Sprouts PD (virtual series)</a:t>
            </a:r>
          </a:p>
        </p:txBody>
      </p:sp>
      <p:sp>
        <p:nvSpPr>
          <p:cNvPr id="5" name="Date Placeholder 4">
            <a:extLst>
              <a:ext uri="{FF2B5EF4-FFF2-40B4-BE49-F238E27FC236}">
                <a16:creationId xmlns:a16="http://schemas.microsoft.com/office/drawing/2014/main" id="{89764112-EA4C-987A-AFE4-B139D2E5A425}"/>
              </a:ext>
            </a:extLst>
          </p:cNvPr>
          <p:cNvSpPr>
            <a:spLocks noGrp="1"/>
          </p:cNvSpPr>
          <p:nvPr>
            <p:ph type="dt" idx="11"/>
          </p:nvPr>
        </p:nvSpPr>
        <p:spPr/>
        <p:txBody>
          <a:bodyPr/>
          <a:lstStyle/>
          <a:p>
            <a:r>
              <a:rPr lang="en-US"/>
              <a:t>2023</a:t>
            </a:r>
          </a:p>
        </p:txBody>
      </p:sp>
      <p:sp>
        <p:nvSpPr>
          <p:cNvPr id="6" name="Footer Placeholder 5">
            <a:extLst>
              <a:ext uri="{FF2B5EF4-FFF2-40B4-BE49-F238E27FC236}">
                <a16:creationId xmlns:a16="http://schemas.microsoft.com/office/drawing/2014/main" id="{90D754A9-6499-99B1-F26F-9CD7FD319736}"/>
              </a:ext>
            </a:extLst>
          </p:cNvPr>
          <p:cNvSpPr>
            <a:spLocks noGrp="1"/>
          </p:cNvSpPr>
          <p:nvPr>
            <p:ph type="ftr" sz="quarter" idx="12"/>
          </p:nvPr>
        </p:nvSpPr>
        <p:spPr/>
        <p:txBody>
          <a:bodyPr/>
          <a:lstStyle/>
          <a:p>
            <a:r>
              <a:rPr lang="en-US"/>
              <a:t>Part 2:  Understanding Cues</a:t>
            </a:r>
          </a:p>
        </p:txBody>
      </p:sp>
      <p:sp>
        <p:nvSpPr>
          <p:cNvPr id="7" name="Slide Number Placeholder 6">
            <a:extLst>
              <a:ext uri="{FF2B5EF4-FFF2-40B4-BE49-F238E27FC236}">
                <a16:creationId xmlns:a16="http://schemas.microsoft.com/office/drawing/2014/main" id="{2B806189-6B52-D433-A61D-4D32731AF682}"/>
              </a:ext>
            </a:extLst>
          </p:cNvPr>
          <p:cNvSpPr>
            <a:spLocks noGrp="1"/>
          </p:cNvSpPr>
          <p:nvPr>
            <p:ph type="sldNum" sz="quarter" idx="13"/>
          </p:nvPr>
        </p:nvSpPr>
        <p:spPr/>
        <p:txBody>
          <a:bodyPr/>
          <a:lstStyle/>
          <a:p>
            <a:fld id="{E07616E6-1CF4-4D72-BF66-FB4BD4ED7B39}" type="slidenum">
              <a:rPr lang="en-US" smtClean="0"/>
              <a:t>14</a:t>
            </a:fld>
            <a:endParaRPr lang="en-US"/>
          </a:p>
        </p:txBody>
      </p:sp>
    </p:spTree>
    <p:extLst>
      <p:ext uri="{BB962C8B-B14F-4D97-AF65-F5344CB8AC3E}">
        <p14:creationId xmlns:p14="http://schemas.microsoft.com/office/powerpoint/2010/main" val="1843738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F1FD8E-4591-3FF7-45A3-8208BEABFB0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212FB1-1420-7947-D1E9-2F7A636B544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44C741-C160-B9A4-5073-68FCE94AAED2}"/>
              </a:ext>
            </a:extLst>
          </p:cNvPr>
          <p:cNvSpPr>
            <a:spLocks noGrp="1"/>
          </p:cNvSpPr>
          <p:nvPr>
            <p:ph type="body" idx="1"/>
          </p:nvPr>
        </p:nvSpPr>
        <p:spPr/>
        <p:txBody>
          <a:bodyPr/>
          <a:lstStyle/>
          <a:p>
            <a:r>
              <a:rPr lang="en-US" sz="1200" b="1" kern="1200" dirty="0">
                <a:solidFill>
                  <a:schemeClr val="tx1"/>
                </a:solidFill>
                <a:effectLst/>
                <a:latin typeface="Arial" charset="0"/>
                <a:ea typeface="+mn-ea"/>
                <a:cs typeface="+mn-cs"/>
              </a:rPr>
              <a:t>This discussion question is designed to promote PROBLEM-SOLVING.</a:t>
            </a:r>
          </a:p>
          <a:p>
            <a:endParaRPr lang="en-US" sz="1200" b="1"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Share the question, then invite participants to respond.</a:t>
            </a:r>
          </a:p>
          <a:p>
            <a:endParaRPr lang="en-US" sz="1200" b="0"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Highlight</a:t>
            </a:r>
            <a:r>
              <a:rPr lang="en-US" sz="1200" kern="1200" dirty="0">
                <a:solidFill>
                  <a:schemeClr val="tx1"/>
                </a:solidFill>
                <a:effectLst/>
                <a:latin typeface="Arial" charset="0"/>
                <a:ea typeface="+mn-ea"/>
                <a:cs typeface="+mn-cs"/>
              </a:rPr>
              <a:t> </a:t>
            </a:r>
            <a:r>
              <a:rPr lang="en-US" sz="1200" b="1" kern="1200" dirty="0">
                <a:solidFill>
                  <a:schemeClr val="tx1"/>
                </a:solidFill>
                <a:effectLst/>
                <a:latin typeface="Arial" charset="0"/>
                <a:ea typeface="+mn-ea"/>
                <a:cs typeface="+mn-cs"/>
              </a:rPr>
              <a:t>the points on the Discussion Guide as needed.</a:t>
            </a:r>
            <a:endParaRPr lang="en-US" dirty="0"/>
          </a:p>
          <a:p>
            <a:endParaRPr lang="en-US" dirty="0"/>
          </a:p>
        </p:txBody>
      </p:sp>
      <p:sp>
        <p:nvSpPr>
          <p:cNvPr id="4" name="Header Placeholder 3">
            <a:extLst>
              <a:ext uri="{FF2B5EF4-FFF2-40B4-BE49-F238E27FC236}">
                <a16:creationId xmlns:a16="http://schemas.microsoft.com/office/drawing/2014/main" id="{81EFBD18-29E1-C650-A2F8-E1066497093F}"/>
              </a:ext>
            </a:extLst>
          </p:cNvPr>
          <p:cNvSpPr>
            <a:spLocks noGrp="1"/>
          </p:cNvSpPr>
          <p:nvPr>
            <p:ph type="hdr" sz="quarter" idx="10"/>
          </p:nvPr>
        </p:nvSpPr>
        <p:spPr/>
        <p:txBody>
          <a:bodyPr/>
          <a:lstStyle/>
          <a:p>
            <a:r>
              <a:rPr lang="en-US"/>
              <a:t>Sprouts PD (virtual series)</a:t>
            </a:r>
          </a:p>
        </p:txBody>
      </p:sp>
      <p:sp>
        <p:nvSpPr>
          <p:cNvPr id="5" name="Date Placeholder 4">
            <a:extLst>
              <a:ext uri="{FF2B5EF4-FFF2-40B4-BE49-F238E27FC236}">
                <a16:creationId xmlns:a16="http://schemas.microsoft.com/office/drawing/2014/main" id="{D387B5D4-03DF-241C-A0B0-9D388F674606}"/>
              </a:ext>
            </a:extLst>
          </p:cNvPr>
          <p:cNvSpPr>
            <a:spLocks noGrp="1"/>
          </p:cNvSpPr>
          <p:nvPr>
            <p:ph type="dt" idx="11"/>
          </p:nvPr>
        </p:nvSpPr>
        <p:spPr/>
        <p:txBody>
          <a:bodyPr/>
          <a:lstStyle/>
          <a:p>
            <a:r>
              <a:rPr lang="en-US"/>
              <a:t>2023</a:t>
            </a:r>
          </a:p>
        </p:txBody>
      </p:sp>
      <p:sp>
        <p:nvSpPr>
          <p:cNvPr id="6" name="Footer Placeholder 5">
            <a:extLst>
              <a:ext uri="{FF2B5EF4-FFF2-40B4-BE49-F238E27FC236}">
                <a16:creationId xmlns:a16="http://schemas.microsoft.com/office/drawing/2014/main" id="{AEB9F223-E5D9-110F-0E50-824B1533B79C}"/>
              </a:ext>
            </a:extLst>
          </p:cNvPr>
          <p:cNvSpPr>
            <a:spLocks noGrp="1"/>
          </p:cNvSpPr>
          <p:nvPr>
            <p:ph type="ftr" sz="quarter" idx="12"/>
          </p:nvPr>
        </p:nvSpPr>
        <p:spPr/>
        <p:txBody>
          <a:bodyPr/>
          <a:lstStyle/>
          <a:p>
            <a:r>
              <a:rPr lang="en-US"/>
              <a:t>Part 2:  Understanding Cues</a:t>
            </a:r>
          </a:p>
        </p:txBody>
      </p:sp>
      <p:sp>
        <p:nvSpPr>
          <p:cNvPr id="7" name="Slide Number Placeholder 6">
            <a:extLst>
              <a:ext uri="{FF2B5EF4-FFF2-40B4-BE49-F238E27FC236}">
                <a16:creationId xmlns:a16="http://schemas.microsoft.com/office/drawing/2014/main" id="{10C79968-87D1-579B-2466-906AE0B35196}"/>
              </a:ext>
            </a:extLst>
          </p:cNvPr>
          <p:cNvSpPr>
            <a:spLocks noGrp="1"/>
          </p:cNvSpPr>
          <p:nvPr>
            <p:ph type="sldNum" sz="quarter" idx="13"/>
          </p:nvPr>
        </p:nvSpPr>
        <p:spPr/>
        <p:txBody>
          <a:bodyPr/>
          <a:lstStyle/>
          <a:p>
            <a:fld id="{E07616E6-1CF4-4D72-BF66-FB4BD4ED7B39}" type="slidenum">
              <a:rPr lang="en-US" smtClean="0"/>
              <a:t>15</a:t>
            </a:fld>
            <a:endParaRPr lang="en-US"/>
          </a:p>
        </p:txBody>
      </p:sp>
    </p:spTree>
    <p:extLst>
      <p:ext uri="{BB962C8B-B14F-4D97-AF65-F5344CB8AC3E}">
        <p14:creationId xmlns:p14="http://schemas.microsoft.com/office/powerpoint/2010/main" val="18127179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AD4CE0-EF9A-B630-587E-9C4FF003ED28}"/>
            </a:ext>
          </a:extLst>
        </p:cNvPr>
        <p:cNvGrpSpPr/>
        <p:nvPr/>
      </p:nvGrpSpPr>
      <p:grpSpPr>
        <a:xfrm>
          <a:off x="0" y="0"/>
          <a:ext cx="0" cy="0"/>
          <a:chOff x="0" y="0"/>
          <a:chExt cx="0" cy="0"/>
        </a:xfrm>
      </p:grpSpPr>
      <p:sp>
        <p:nvSpPr>
          <p:cNvPr id="34818" name="Rectangle 7">
            <a:extLst>
              <a:ext uri="{FF2B5EF4-FFF2-40B4-BE49-F238E27FC236}">
                <a16:creationId xmlns:a16="http://schemas.microsoft.com/office/drawing/2014/main" id="{7996BB6F-39AF-1D8C-1A5E-028C461D033A}"/>
              </a:ext>
            </a:extLst>
          </p:cNvPr>
          <p:cNvSpPr>
            <a:spLocks noGrp="1" noChangeArrowheads="1"/>
          </p:cNvSpPr>
          <p:nvPr>
            <p:ph type="sldNum" sz="quarter" idx="5"/>
          </p:nvPr>
        </p:nvSpPr>
        <p:spPr/>
        <p:txBody>
          <a:bodyPr/>
          <a:lstStyle/>
          <a:p>
            <a:pPr>
              <a:defRPr/>
            </a:pPr>
            <a:fld id="{B5AB8D57-53C5-4D11-BEF2-4BFC88062448}" type="slidenum">
              <a:rPr lang="en-US" smtClean="0"/>
              <a:pPr>
                <a:defRPr/>
              </a:pPr>
              <a:t>16</a:t>
            </a:fld>
            <a:endParaRPr lang="en-US" dirty="0"/>
          </a:p>
        </p:txBody>
      </p:sp>
      <p:sp>
        <p:nvSpPr>
          <p:cNvPr id="104450" name="Rectangle 2">
            <a:extLst>
              <a:ext uri="{FF2B5EF4-FFF2-40B4-BE49-F238E27FC236}">
                <a16:creationId xmlns:a16="http://schemas.microsoft.com/office/drawing/2014/main" id="{D7050D7A-B3FC-9982-0317-DA2146BC5A99}"/>
              </a:ext>
            </a:extLst>
          </p:cNvPr>
          <p:cNvSpPr>
            <a:spLocks noGrp="1" noRot="1" noChangeAspect="1" noChangeArrowheads="1" noTextEdit="1"/>
          </p:cNvSpPr>
          <p:nvPr>
            <p:ph type="sldImg"/>
          </p:nvPr>
        </p:nvSpPr>
        <p:spPr>
          <a:xfrm>
            <a:off x="685800" y="1143000"/>
            <a:ext cx="5486400" cy="3086100"/>
          </a:xfrm>
          <a:ln/>
        </p:spPr>
      </p:sp>
      <p:sp>
        <p:nvSpPr>
          <p:cNvPr id="104451" name="Rectangle 3">
            <a:extLst>
              <a:ext uri="{FF2B5EF4-FFF2-40B4-BE49-F238E27FC236}">
                <a16:creationId xmlns:a16="http://schemas.microsoft.com/office/drawing/2014/main" id="{A0E88239-988B-C044-B7E4-AFD250B42E37}"/>
              </a:ext>
            </a:extLst>
          </p:cNvPr>
          <p:cNvSpPr>
            <a:spLocks noGrp="1" noChangeArrowheads="1"/>
          </p:cNvSpPr>
          <p:nvPr>
            <p:ph type="body" idx="1"/>
          </p:nvPr>
        </p:nvSpPr>
        <p:spPr>
          <a:noFill/>
          <a:ln/>
        </p:spPr>
        <p:txBody>
          <a:bodyPr/>
          <a:lstStyle/>
          <a:p>
            <a:endParaRPr lang="en-US" sz="1200" kern="1200" dirty="0">
              <a:solidFill>
                <a:schemeClr val="tx1"/>
              </a:solidFill>
              <a:effectLst/>
              <a:latin typeface="Arial" charset="0"/>
              <a:ea typeface="+mn-ea"/>
              <a:cs typeface="+mn-cs"/>
            </a:endParaRPr>
          </a:p>
        </p:txBody>
      </p:sp>
      <p:sp>
        <p:nvSpPr>
          <p:cNvPr id="2" name="Footer Placeholder 1">
            <a:extLst>
              <a:ext uri="{FF2B5EF4-FFF2-40B4-BE49-F238E27FC236}">
                <a16:creationId xmlns:a16="http://schemas.microsoft.com/office/drawing/2014/main" id="{6153DE17-F0C2-0197-C916-8A49F10460FC}"/>
              </a:ext>
            </a:extLst>
          </p:cNvPr>
          <p:cNvSpPr>
            <a:spLocks noGrp="1"/>
          </p:cNvSpPr>
          <p:nvPr>
            <p:ph type="ftr" sz="quarter" idx="10"/>
          </p:nvPr>
        </p:nvSpPr>
        <p:spPr/>
        <p:txBody>
          <a:bodyPr/>
          <a:lstStyle/>
          <a:p>
            <a:r>
              <a:rPr lang="en-US" dirty="0"/>
              <a:t>Part 1: Recognizing Cues</a:t>
            </a:r>
          </a:p>
        </p:txBody>
      </p:sp>
      <p:sp>
        <p:nvSpPr>
          <p:cNvPr id="3" name="Header Placeholder 2">
            <a:extLst>
              <a:ext uri="{FF2B5EF4-FFF2-40B4-BE49-F238E27FC236}">
                <a16:creationId xmlns:a16="http://schemas.microsoft.com/office/drawing/2014/main" id="{02152BF8-726C-AFB6-2F3A-228390812245}"/>
              </a:ext>
            </a:extLst>
          </p:cNvPr>
          <p:cNvSpPr>
            <a:spLocks noGrp="1"/>
          </p:cNvSpPr>
          <p:nvPr>
            <p:ph type="hdr" sz="quarter" idx="11"/>
          </p:nvPr>
        </p:nvSpPr>
        <p:spPr/>
        <p:txBody>
          <a:bodyPr/>
          <a:lstStyle/>
          <a:p>
            <a:r>
              <a:rPr lang="en-US" dirty="0"/>
              <a:t>Sprouts PD (virtual series)</a:t>
            </a:r>
          </a:p>
        </p:txBody>
      </p:sp>
    </p:spTree>
    <p:extLst>
      <p:ext uri="{BB962C8B-B14F-4D97-AF65-F5344CB8AC3E}">
        <p14:creationId xmlns:p14="http://schemas.microsoft.com/office/powerpoint/2010/main" val="34558531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dirty="0">
                <a:solidFill>
                  <a:srgbClr val="002060"/>
                </a:solidFill>
              </a:rPr>
              <a:t>Handouts (in English and Spanish) are available to download, print, and share.</a:t>
            </a:r>
          </a:p>
          <a:p>
            <a:pPr algn="l"/>
            <a:r>
              <a:rPr lang="en-US" sz="1200" dirty="0">
                <a:solidFill>
                  <a:srgbClr val="6B8E23"/>
                </a:solidFill>
              </a:rPr>
              <a:t>Find them on the </a:t>
            </a:r>
            <a:r>
              <a:rPr lang="en-US" sz="1200" b="1" dirty="0">
                <a:solidFill>
                  <a:srgbClr val="6B8E23"/>
                </a:solidFill>
              </a:rPr>
              <a:t>SEEDS website</a:t>
            </a:r>
            <a:r>
              <a:rPr lang="en-US" sz="1200" dirty="0">
                <a:solidFill>
                  <a:srgbClr val="002060"/>
                </a:solidFill>
              </a:rPr>
              <a:t>: </a:t>
            </a:r>
            <a:r>
              <a:rPr lang="en-US" sz="1200" dirty="0">
                <a:solidFill>
                  <a:srgbClr val="002060"/>
                </a:solidFill>
                <a:hlinkClick r:id="rId3"/>
              </a:rPr>
              <a:t>https://dpbh.ucla.edu/seeds-handouts/</a:t>
            </a:r>
            <a:endParaRPr lang="en-US" sz="1200" kern="1200" dirty="0">
              <a:solidFill>
                <a:schemeClr val="tx1"/>
              </a:solidFill>
              <a:effectLst/>
              <a:latin typeface="Arial" charset="0"/>
              <a:ea typeface="+mn-ea"/>
              <a:cs typeface="+mn-cs"/>
            </a:endParaRPr>
          </a:p>
          <a:p>
            <a:endParaRPr lang="en-US" dirty="0"/>
          </a:p>
        </p:txBody>
      </p:sp>
      <p:sp>
        <p:nvSpPr>
          <p:cNvPr id="4" name="Header Placeholder 3"/>
          <p:cNvSpPr>
            <a:spLocks noGrp="1"/>
          </p:cNvSpPr>
          <p:nvPr>
            <p:ph type="hdr" sz="quarter"/>
          </p:nvPr>
        </p:nvSpPr>
        <p:spPr/>
        <p:txBody>
          <a:bodyPr/>
          <a:lstStyle/>
          <a:p>
            <a:r>
              <a:rPr lang="en-US"/>
              <a:t>Sprouts PD (virtual series)</a:t>
            </a:r>
          </a:p>
        </p:txBody>
      </p:sp>
      <p:sp>
        <p:nvSpPr>
          <p:cNvPr id="5" name="Date Placeholder 4"/>
          <p:cNvSpPr>
            <a:spLocks noGrp="1"/>
          </p:cNvSpPr>
          <p:nvPr>
            <p:ph type="dt" idx="1"/>
          </p:nvPr>
        </p:nvSpPr>
        <p:spPr/>
        <p:txBody>
          <a:bodyPr/>
          <a:lstStyle/>
          <a:p>
            <a:r>
              <a:rPr lang="en-US"/>
              <a:t>2023</a:t>
            </a:r>
          </a:p>
        </p:txBody>
      </p:sp>
      <p:sp>
        <p:nvSpPr>
          <p:cNvPr id="6" name="Footer Placeholder 5"/>
          <p:cNvSpPr>
            <a:spLocks noGrp="1"/>
          </p:cNvSpPr>
          <p:nvPr>
            <p:ph type="ftr" sz="quarter" idx="4"/>
          </p:nvPr>
        </p:nvSpPr>
        <p:spPr/>
        <p:txBody>
          <a:bodyPr/>
          <a:lstStyle/>
          <a:p>
            <a:r>
              <a:rPr lang="en-US"/>
              <a:t>Part 2:  Understanding Cues</a:t>
            </a:r>
          </a:p>
        </p:txBody>
      </p:sp>
      <p:sp>
        <p:nvSpPr>
          <p:cNvPr id="7" name="Slide Number Placeholder 6"/>
          <p:cNvSpPr>
            <a:spLocks noGrp="1"/>
          </p:cNvSpPr>
          <p:nvPr>
            <p:ph type="sldNum" sz="quarter" idx="5"/>
          </p:nvPr>
        </p:nvSpPr>
        <p:spPr/>
        <p:txBody>
          <a:bodyPr/>
          <a:lstStyle/>
          <a:p>
            <a:fld id="{E07616E6-1CF4-4D72-BF66-FB4BD4ED7B39}" type="slidenum">
              <a:rPr lang="en-US" smtClean="0"/>
              <a:t>17</a:t>
            </a:fld>
            <a:endParaRPr lang="en-US"/>
          </a:p>
        </p:txBody>
      </p:sp>
    </p:spTree>
    <p:extLst>
      <p:ext uri="{BB962C8B-B14F-4D97-AF65-F5344CB8AC3E}">
        <p14:creationId xmlns:p14="http://schemas.microsoft.com/office/powerpoint/2010/main" val="36729264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dirty="0">
                <a:solidFill>
                  <a:srgbClr val="002060"/>
                </a:solidFill>
              </a:rPr>
              <a:t>Handouts (in English and Spanish) are available to download, print, and share.</a:t>
            </a:r>
          </a:p>
          <a:p>
            <a:pPr algn="l"/>
            <a:r>
              <a:rPr lang="en-US" sz="1200" dirty="0">
                <a:solidFill>
                  <a:srgbClr val="6B8E23"/>
                </a:solidFill>
              </a:rPr>
              <a:t>Find them on the </a:t>
            </a:r>
            <a:r>
              <a:rPr lang="en-US" sz="1200" b="1" dirty="0">
                <a:solidFill>
                  <a:srgbClr val="6B8E23"/>
                </a:solidFill>
              </a:rPr>
              <a:t>SEEDS website</a:t>
            </a:r>
            <a:r>
              <a:rPr lang="en-US" sz="1200" dirty="0">
                <a:solidFill>
                  <a:srgbClr val="002060"/>
                </a:solidFill>
              </a:rPr>
              <a:t>: </a:t>
            </a:r>
            <a:r>
              <a:rPr lang="en-US" sz="1200" dirty="0">
                <a:solidFill>
                  <a:srgbClr val="002060"/>
                </a:solidFill>
                <a:hlinkClick r:id="rId3"/>
              </a:rPr>
              <a:t>https://dpbh.ucla.edu/seeds-handouts/</a:t>
            </a:r>
            <a:endParaRPr lang="en-US" sz="1200" kern="1200" dirty="0">
              <a:solidFill>
                <a:schemeClr val="tx1"/>
              </a:solidFill>
              <a:effectLst/>
              <a:latin typeface="Arial" charset="0"/>
              <a:ea typeface="+mn-ea"/>
              <a:cs typeface="+mn-cs"/>
            </a:endParaRPr>
          </a:p>
          <a:p>
            <a:endParaRPr lang="en-US" dirty="0"/>
          </a:p>
        </p:txBody>
      </p:sp>
      <p:sp>
        <p:nvSpPr>
          <p:cNvPr id="4" name="Header Placeholder 3"/>
          <p:cNvSpPr>
            <a:spLocks noGrp="1"/>
          </p:cNvSpPr>
          <p:nvPr>
            <p:ph type="hdr" sz="quarter"/>
          </p:nvPr>
        </p:nvSpPr>
        <p:spPr/>
        <p:txBody>
          <a:bodyPr/>
          <a:lstStyle/>
          <a:p>
            <a:r>
              <a:rPr lang="en-US"/>
              <a:t>Sprouts PD (virtual series)</a:t>
            </a:r>
          </a:p>
        </p:txBody>
      </p:sp>
      <p:sp>
        <p:nvSpPr>
          <p:cNvPr id="5" name="Date Placeholder 4"/>
          <p:cNvSpPr>
            <a:spLocks noGrp="1"/>
          </p:cNvSpPr>
          <p:nvPr>
            <p:ph type="dt" idx="1"/>
          </p:nvPr>
        </p:nvSpPr>
        <p:spPr/>
        <p:txBody>
          <a:bodyPr/>
          <a:lstStyle/>
          <a:p>
            <a:r>
              <a:rPr lang="en-US"/>
              <a:t>2023</a:t>
            </a:r>
          </a:p>
        </p:txBody>
      </p:sp>
      <p:sp>
        <p:nvSpPr>
          <p:cNvPr id="6" name="Footer Placeholder 5"/>
          <p:cNvSpPr>
            <a:spLocks noGrp="1"/>
          </p:cNvSpPr>
          <p:nvPr>
            <p:ph type="ftr" sz="quarter" idx="4"/>
          </p:nvPr>
        </p:nvSpPr>
        <p:spPr/>
        <p:txBody>
          <a:bodyPr/>
          <a:lstStyle/>
          <a:p>
            <a:r>
              <a:rPr lang="en-US"/>
              <a:t>Part 2:  Understanding Cues</a:t>
            </a:r>
          </a:p>
        </p:txBody>
      </p:sp>
      <p:sp>
        <p:nvSpPr>
          <p:cNvPr id="7" name="Slide Number Placeholder 6"/>
          <p:cNvSpPr>
            <a:spLocks noGrp="1"/>
          </p:cNvSpPr>
          <p:nvPr>
            <p:ph type="sldNum" sz="quarter" idx="5"/>
          </p:nvPr>
        </p:nvSpPr>
        <p:spPr/>
        <p:txBody>
          <a:bodyPr/>
          <a:lstStyle/>
          <a:p>
            <a:fld id="{E07616E6-1CF4-4D72-BF66-FB4BD4ED7B39}" type="slidenum">
              <a:rPr lang="en-US" smtClean="0"/>
              <a:t>18</a:t>
            </a:fld>
            <a:endParaRPr lang="en-US"/>
          </a:p>
        </p:txBody>
      </p:sp>
    </p:spTree>
    <p:extLst>
      <p:ext uri="{BB962C8B-B14F-4D97-AF65-F5344CB8AC3E}">
        <p14:creationId xmlns:p14="http://schemas.microsoft.com/office/powerpoint/2010/main" val="31398381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AFE18-3D3E-EEB6-3FD6-14C762CD075D}"/>
            </a:ext>
          </a:extLst>
        </p:cNvPr>
        <p:cNvGrpSpPr/>
        <p:nvPr/>
      </p:nvGrpSpPr>
      <p:grpSpPr>
        <a:xfrm>
          <a:off x="0" y="0"/>
          <a:ext cx="0" cy="0"/>
          <a:chOff x="0" y="0"/>
          <a:chExt cx="0" cy="0"/>
        </a:xfrm>
      </p:grpSpPr>
      <p:sp>
        <p:nvSpPr>
          <p:cNvPr id="34818" name="Rectangle 7">
            <a:extLst>
              <a:ext uri="{FF2B5EF4-FFF2-40B4-BE49-F238E27FC236}">
                <a16:creationId xmlns:a16="http://schemas.microsoft.com/office/drawing/2014/main" id="{5980FF46-52DF-C32B-0263-5667E52B3ADF}"/>
              </a:ext>
            </a:extLst>
          </p:cNvPr>
          <p:cNvSpPr>
            <a:spLocks noGrp="1" noChangeArrowheads="1"/>
          </p:cNvSpPr>
          <p:nvPr>
            <p:ph type="sldNum" sz="quarter" idx="5"/>
          </p:nvPr>
        </p:nvSpPr>
        <p:spPr/>
        <p:txBody>
          <a:bodyPr/>
          <a:lstStyle/>
          <a:p>
            <a:pPr>
              <a:defRPr/>
            </a:pPr>
            <a:fld id="{B5AB8D57-53C5-4D11-BEF2-4BFC88062448}" type="slidenum">
              <a:rPr lang="en-US" smtClean="0"/>
              <a:pPr>
                <a:defRPr/>
              </a:pPr>
              <a:t>19</a:t>
            </a:fld>
            <a:endParaRPr lang="en-US" dirty="0"/>
          </a:p>
        </p:txBody>
      </p:sp>
      <p:sp>
        <p:nvSpPr>
          <p:cNvPr id="104450" name="Rectangle 2">
            <a:extLst>
              <a:ext uri="{FF2B5EF4-FFF2-40B4-BE49-F238E27FC236}">
                <a16:creationId xmlns:a16="http://schemas.microsoft.com/office/drawing/2014/main" id="{2CE5CC99-0AF0-0A30-0EF5-3866C297D217}"/>
              </a:ext>
            </a:extLst>
          </p:cNvPr>
          <p:cNvSpPr>
            <a:spLocks noGrp="1" noRot="1" noChangeAspect="1" noChangeArrowheads="1" noTextEdit="1"/>
          </p:cNvSpPr>
          <p:nvPr>
            <p:ph type="sldImg"/>
          </p:nvPr>
        </p:nvSpPr>
        <p:spPr>
          <a:xfrm>
            <a:off x="685800" y="1143000"/>
            <a:ext cx="5486400" cy="3086100"/>
          </a:xfrm>
          <a:ln/>
        </p:spPr>
      </p:sp>
      <p:sp>
        <p:nvSpPr>
          <p:cNvPr id="104451" name="Rectangle 3">
            <a:extLst>
              <a:ext uri="{FF2B5EF4-FFF2-40B4-BE49-F238E27FC236}">
                <a16:creationId xmlns:a16="http://schemas.microsoft.com/office/drawing/2014/main" id="{CD04DFF9-ACEF-8376-E5AF-106B307BD347}"/>
              </a:ext>
            </a:extLst>
          </p:cNvPr>
          <p:cNvSpPr>
            <a:spLocks noGrp="1" noChangeArrowheads="1"/>
          </p:cNvSpPr>
          <p:nvPr>
            <p:ph type="body" idx="1"/>
          </p:nvPr>
        </p:nvSpPr>
        <p:spPr>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none" kern="1200" dirty="0">
                <a:solidFill>
                  <a:schemeClr val="tx1"/>
                </a:solidFill>
                <a:effectLst/>
                <a:latin typeface="Arial" charset="0"/>
                <a:ea typeface="+mn-ea"/>
                <a:cs typeface="+mn-cs"/>
              </a:rPr>
              <a:t>Start of Skill</a:t>
            </a:r>
            <a:r>
              <a:rPr lang="en-US" sz="1200" b="1" u="none" kern="1200" baseline="0" dirty="0">
                <a:solidFill>
                  <a:schemeClr val="tx1"/>
                </a:solidFill>
                <a:effectLst/>
                <a:latin typeface="Arial" charset="0"/>
                <a:ea typeface="+mn-ea"/>
                <a:cs typeface="+mn-cs"/>
              </a:rPr>
              <a:t>-Building: Responding in Hot Moments</a:t>
            </a:r>
            <a:endParaRPr lang="en-US" sz="1200" u="non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u="none" kern="1200" baseline="0" dirty="0">
                <a:solidFill>
                  <a:schemeClr val="tx1"/>
                </a:solidFill>
                <a:effectLst/>
                <a:latin typeface="Arial" charset="0"/>
                <a:ea typeface="+mn-ea"/>
                <a:cs typeface="+mn-cs"/>
              </a:rPr>
              <a:t>Click on the bottom tabs to go directly to the corresponding discussion questions (Connect, Reinforce, Practice, Problem Solve)</a:t>
            </a:r>
          </a:p>
          <a:p>
            <a:endParaRPr lang="en-US" sz="1200" kern="1200" dirty="0">
              <a:solidFill>
                <a:schemeClr val="tx1"/>
              </a:solidFill>
              <a:effectLst/>
              <a:latin typeface="Arial" charset="0"/>
              <a:ea typeface="+mn-ea"/>
              <a:cs typeface="+mn-cs"/>
            </a:endParaRPr>
          </a:p>
        </p:txBody>
      </p:sp>
      <p:sp>
        <p:nvSpPr>
          <p:cNvPr id="2" name="Footer Placeholder 1">
            <a:extLst>
              <a:ext uri="{FF2B5EF4-FFF2-40B4-BE49-F238E27FC236}">
                <a16:creationId xmlns:a16="http://schemas.microsoft.com/office/drawing/2014/main" id="{9F3EEEB8-2689-F344-4745-A0F20D610B9E}"/>
              </a:ext>
            </a:extLst>
          </p:cNvPr>
          <p:cNvSpPr>
            <a:spLocks noGrp="1"/>
          </p:cNvSpPr>
          <p:nvPr>
            <p:ph type="ftr" sz="quarter" idx="10"/>
          </p:nvPr>
        </p:nvSpPr>
        <p:spPr/>
        <p:txBody>
          <a:bodyPr/>
          <a:lstStyle/>
          <a:p>
            <a:r>
              <a:rPr lang="en-US" dirty="0"/>
              <a:t>Part 1: Recognizing Cues</a:t>
            </a:r>
          </a:p>
        </p:txBody>
      </p:sp>
      <p:sp>
        <p:nvSpPr>
          <p:cNvPr id="3" name="Header Placeholder 2">
            <a:extLst>
              <a:ext uri="{FF2B5EF4-FFF2-40B4-BE49-F238E27FC236}">
                <a16:creationId xmlns:a16="http://schemas.microsoft.com/office/drawing/2014/main" id="{83BDF213-4453-3A1F-3FC5-C0157182872C}"/>
              </a:ext>
            </a:extLst>
          </p:cNvPr>
          <p:cNvSpPr>
            <a:spLocks noGrp="1"/>
          </p:cNvSpPr>
          <p:nvPr>
            <p:ph type="hdr" sz="quarter" idx="11"/>
          </p:nvPr>
        </p:nvSpPr>
        <p:spPr/>
        <p:txBody>
          <a:bodyPr/>
          <a:lstStyle/>
          <a:p>
            <a:r>
              <a:rPr lang="en-US" dirty="0"/>
              <a:t>Sprouts PD (virtual series)</a:t>
            </a:r>
          </a:p>
        </p:txBody>
      </p:sp>
    </p:spTree>
    <p:extLst>
      <p:ext uri="{BB962C8B-B14F-4D97-AF65-F5344CB8AC3E}">
        <p14:creationId xmlns:p14="http://schemas.microsoft.com/office/powerpoint/2010/main" val="1862334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56231E-E721-B729-EAF0-8BC64E1E69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17D379D-9D63-6774-6792-EE96F41307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F40B235-7EED-0750-5F98-D33EFFCA5C2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583C92"/>
                </a:solidFill>
              </a:rPr>
              <a:t>Click on one of the seed packet icons to go directly to the accompanying slides.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583C92"/>
                </a:solidFill>
              </a:rPr>
              <a:t>Click on the green </a:t>
            </a:r>
            <a:r>
              <a:rPr lang="en-US" sz="1200" b="1">
                <a:solidFill>
                  <a:srgbClr val="583C92"/>
                </a:solidFill>
              </a:rPr>
              <a:t>SEEDS circle logo </a:t>
            </a:r>
            <a:r>
              <a:rPr lang="en-US" sz="1200" b="1" dirty="0">
                <a:solidFill>
                  <a:srgbClr val="583C92"/>
                </a:solidFill>
              </a:rPr>
              <a:t>or the thumbnail of this “Table of Contents” slide (in the upper right corner) to return to this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rgbClr val="583C92"/>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583C92"/>
                </a:solidFill>
              </a:rPr>
              <a:t>Workshop Planning: </a:t>
            </a:r>
            <a:r>
              <a:rPr lang="en-US" sz="1200" dirty="0">
                <a:solidFill>
                  <a:srgbClr val="583C92"/>
                </a:solidFill>
              </a:rPr>
              <a:t>The guides and questions can be used in any order. Customize each workshop to your preferred length (15 - 60 minutes) and objectives (see above). Decide how much time to spend on each discussion question and/or how many questions to discuss during the workshop. </a:t>
            </a:r>
          </a:p>
          <a:p>
            <a:endParaRPr lang="en-US" b="0" i="1" dirty="0"/>
          </a:p>
        </p:txBody>
      </p:sp>
      <p:sp>
        <p:nvSpPr>
          <p:cNvPr id="4" name="Header Placeholder 3">
            <a:extLst>
              <a:ext uri="{FF2B5EF4-FFF2-40B4-BE49-F238E27FC236}">
                <a16:creationId xmlns:a16="http://schemas.microsoft.com/office/drawing/2014/main" id="{59BF7036-4AC3-7D22-7BF8-920170F8907D}"/>
              </a:ext>
            </a:extLst>
          </p:cNvPr>
          <p:cNvSpPr>
            <a:spLocks noGrp="1"/>
          </p:cNvSpPr>
          <p:nvPr>
            <p:ph type="hdr" sz="quarter"/>
          </p:nvPr>
        </p:nvSpPr>
        <p:spPr/>
        <p:txBody>
          <a:bodyPr/>
          <a:lstStyle/>
          <a:p>
            <a:r>
              <a:rPr lang="en-US"/>
              <a:t>Sprouts PD (virtual series)</a:t>
            </a:r>
          </a:p>
        </p:txBody>
      </p:sp>
      <p:sp>
        <p:nvSpPr>
          <p:cNvPr id="5" name="Date Placeholder 4">
            <a:extLst>
              <a:ext uri="{FF2B5EF4-FFF2-40B4-BE49-F238E27FC236}">
                <a16:creationId xmlns:a16="http://schemas.microsoft.com/office/drawing/2014/main" id="{10B68EA8-79F7-1577-A35B-CAB5AB3ABB5C}"/>
              </a:ext>
            </a:extLst>
          </p:cNvPr>
          <p:cNvSpPr>
            <a:spLocks noGrp="1"/>
          </p:cNvSpPr>
          <p:nvPr>
            <p:ph type="dt" idx="1"/>
          </p:nvPr>
        </p:nvSpPr>
        <p:spPr/>
        <p:txBody>
          <a:bodyPr/>
          <a:lstStyle/>
          <a:p>
            <a:r>
              <a:rPr lang="en-US"/>
              <a:t>2023</a:t>
            </a:r>
          </a:p>
        </p:txBody>
      </p:sp>
      <p:sp>
        <p:nvSpPr>
          <p:cNvPr id="6" name="Footer Placeholder 5">
            <a:extLst>
              <a:ext uri="{FF2B5EF4-FFF2-40B4-BE49-F238E27FC236}">
                <a16:creationId xmlns:a16="http://schemas.microsoft.com/office/drawing/2014/main" id="{9CA8C804-1CFF-5343-34DD-DC7AF32F8090}"/>
              </a:ext>
            </a:extLst>
          </p:cNvPr>
          <p:cNvSpPr>
            <a:spLocks noGrp="1"/>
          </p:cNvSpPr>
          <p:nvPr>
            <p:ph type="ftr" sz="quarter" idx="4"/>
          </p:nvPr>
        </p:nvSpPr>
        <p:spPr/>
        <p:txBody>
          <a:bodyPr/>
          <a:lstStyle/>
          <a:p>
            <a:r>
              <a:rPr lang="en-US"/>
              <a:t>Part 2:  Understanding Cues</a:t>
            </a:r>
          </a:p>
        </p:txBody>
      </p:sp>
      <p:sp>
        <p:nvSpPr>
          <p:cNvPr id="7" name="Slide Number Placeholder 6">
            <a:extLst>
              <a:ext uri="{FF2B5EF4-FFF2-40B4-BE49-F238E27FC236}">
                <a16:creationId xmlns:a16="http://schemas.microsoft.com/office/drawing/2014/main" id="{C447FE20-F407-E123-7DE4-01229F028FB1}"/>
              </a:ext>
            </a:extLst>
          </p:cNvPr>
          <p:cNvSpPr>
            <a:spLocks noGrp="1"/>
          </p:cNvSpPr>
          <p:nvPr>
            <p:ph type="sldNum" sz="quarter" idx="5"/>
          </p:nvPr>
        </p:nvSpPr>
        <p:spPr/>
        <p:txBody>
          <a:bodyPr/>
          <a:lstStyle/>
          <a:p>
            <a:fld id="{E07616E6-1CF4-4D72-BF66-FB4BD4ED7B39}" type="slidenum">
              <a:rPr lang="en-US" smtClean="0"/>
              <a:t>2</a:t>
            </a:fld>
            <a:endParaRPr lang="en-US"/>
          </a:p>
        </p:txBody>
      </p:sp>
    </p:spTree>
    <p:extLst>
      <p:ext uri="{BB962C8B-B14F-4D97-AF65-F5344CB8AC3E}">
        <p14:creationId xmlns:p14="http://schemas.microsoft.com/office/powerpoint/2010/main" val="1502117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641F44-A1BE-68AE-5B01-F5E4C4865D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107181C-8A81-918F-A808-3C57046804C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73B736-281F-0ABA-6C8B-D4B85D83A4CA}"/>
              </a:ext>
            </a:extLst>
          </p:cNvPr>
          <p:cNvSpPr>
            <a:spLocks noGrp="1"/>
          </p:cNvSpPr>
          <p:nvPr>
            <p:ph type="body" idx="1"/>
          </p:nvPr>
        </p:nvSpPr>
        <p:spPr/>
        <p:txBody>
          <a:bodyPr/>
          <a:lstStyle/>
          <a:p>
            <a:r>
              <a:rPr lang="en-US" sz="1200" b="1" kern="1200" dirty="0">
                <a:solidFill>
                  <a:schemeClr val="tx1"/>
                </a:solidFill>
                <a:effectLst/>
                <a:latin typeface="Arial" charset="0"/>
                <a:ea typeface="+mn-ea"/>
                <a:cs typeface="+mn-cs"/>
              </a:rPr>
              <a:t>This discussion question is designed to promote CONNECTION.</a:t>
            </a:r>
          </a:p>
          <a:p>
            <a:endParaRPr lang="en-US" sz="1200" b="1"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Share the question, then invite participants to respond.</a:t>
            </a:r>
          </a:p>
          <a:p>
            <a:endParaRPr lang="en-US" sz="1200" b="0"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Highlight</a:t>
            </a:r>
            <a:r>
              <a:rPr lang="en-US" sz="1200" kern="1200" dirty="0">
                <a:solidFill>
                  <a:schemeClr val="tx1"/>
                </a:solidFill>
                <a:effectLst/>
                <a:latin typeface="Arial" charset="0"/>
                <a:ea typeface="+mn-ea"/>
                <a:cs typeface="+mn-cs"/>
              </a:rPr>
              <a:t> </a:t>
            </a:r>
            <a:r>
              <a:rPr lang="en-US" sz="1200" b="1" kern="1200" dirty="0">
                <a:solidFill>
                  <a:schemeClr val="tx1"/>
                </a:solidFill>
                <a:effectLst/>
                <a:latin typeface="Arial" charset="0"/>
                <a:ea typeface="+mn-ea"/>
                <a:cs typeface="+mn-cs"/>
              </a:rPr>
              <a:t>the points on the Discussion Guide as needed.</a:t>
            </a:r>
            <a:endParaRPr lang="en-US" dirty="0"/>
          </a:p>
          <a:p>
            <a:endParaRPr lang="en-US" dirty="0"/>
          </a:p>
        </p:txBody>
      </p:sp>
      <p:sp>
        <p:nvSpPr>
          <p:cNvPr id="4" name="Header Placeholder 3">
            <a:extLst>
              <a:ext uri="{FF2B5EF4-FFF2-40B4-BE49-F238E27FC236}">
                <a16:creationId xmlns:a16="http://schemas.microsoft.com/office/drawing/2014/main" id="{310E25AC-E11D-8BA3-E8E3-8E23303CE06F}"/>
              </a:ext>
            </a:extLst>
          </p:cNvPr>
          <p:cNvSpPr>
            <a:spLocks noGrp="1"/>
          </p:cNvSpPr>
          <p:nvPr>
            <p:ph type="hdr" sz="quarter" idx="10"/>
          </p:nvPr>
        </p:nvSpPr>
        <p:spPr/>
        <p:txBody>
          <a:bodyPr/>
          <a:lstStyle/>
          <a:p>
            <a:r>
              <a:rPr lang="en-US"/>
              <a:t>Sprouts PD (virtual series)</a:t>
            </a:r>
          </a:p>
        </p:txBody>
      </p:sp>
      <p:sp>
        <p:nvSpPr>
          <p:cNvPr id="5" name="Date Placeholder 4">
            <a:extLst>
              <a:ext uri="{FF2B5EF4-FFF2-40B4-BE49-F238E27FC236}">
                <a16:creationId xmlns:a16="http://schemas.microsoft.com/office/drawing/2014/main" id="{F07A2AE3-9688-E6E1-C08D-366CF064F674}"/>
              </a:ext>
            </a:extLst>
          </p:cNvPr>
          <p:cNvSpPr>
            <a:spLocks noGrp="1"/>
          </p:cNvSpPr>
          <p:nvPr>
            <p:ph type="dt" idx="11"/>
          </p:nvPr>
        </p:nvSpPr>
        <p:spPr/>
        <p:txBody>
          <a:bodyPr/>
          <a:lstStyle/>
          <a:p>
            <a:r>
              <a:rPr lang="en-US"/>
              <a:t>2023</a:t>
            </a:r>
          </a:p>
        </p:txBody>
      </p:sp>
      <p:sp>
        <p:nvSpPr>
          <p:cNvPr id="6" name="Footer Placeholder 5">
            <a:extLst>
              <a:ext uri="{FF2B5EF4-FFF2-40B4-BE49-F238E27FC236}">
                <a16:creationId xmlns:a16="http://schemas.microsoft.com/office/drawing/2014/main" id="{A97D4DE9-0A68-A6CE-B873-56498294422B}"/>
              </a:ext>
            </a:extLst>
          </p:cNvPr>
          <p:cNvSpPr>
            <a:spLocks noGrp="1"/>
          </p:cNvSpPr>
          <p:nvPr>
            <p:ph type="ftr" sz="quarter" idx="12"/>
          </p:nvPr>
        </p:nvSpPr>
        <p:spPr/>
        <p:txBody>
          <a:bodyPr/>
          <a:lstStyle/>
          <a:p>
            <a:r>
              <a:rPr lang="en-US"/>
              <a:t>Part 2:  Understanding Cues</a:t>
            </a:r>
          </a:p>
        </p:txBody>
      </p:sp>
      <p:sp>
        <p:nvSpPr>
          <p:cNvPr id="7" name="Slide Number Placeholder 6">
            <a:extLst>
              <a:ext uri="{FF2B5EF4-FFF2-40B4-BE49-F238E27FC236}">
                <a16:creationId xmlns:a16="http://schemas.microsoft.com/office/drawing/2014/main" id="{F29144E2-31A0-F625-500E-CE0A0BE1D8EC}"/>
              </a:ext>
            </a:extLst>
          </p:cNvPr>
          <p:cNvSpPr>
            <a:spLocks noGrp="1"/>
          </p:cNvSpPr>
          <p:nvPr>
            <p:ph type="sldNum" sz="quarter" idx="13"/>
          </p:nvPr>
        </p:nvSpPr>
        <p:spPr/>
        <p:txBody>
          <a:bodyPr/>
          <a:lstStyle/>
          <a:p>
            <a:fld id="{E07616E6-1CF4-4D72-BF66-FB4BD4ED7B39}" type="slidenum">
              <a:rPr lang="en-US" smtClean="0"/>
              <a:t>20</a:t>
            </a:fld>
            <a:endParaRPr lang="en-US"/>
          </a:p>
        </p:txBody>
      </p:sp>
    </p:spTree>
    <p:extLst>
      <p:ext uri="{BB962C8B-B14F-4D97-AF65-F5344CB8AC3E}">
        <p14:creationId xmlns:p14="http://schemas.microsoft.com/office/powerpoint/2010/main" val="24709434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549412-0315-73F7-12FA-88E1F3B036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212DA1-BFAC-7BAC-2E24-FC6DD2B654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5B2456-87A4-3C94-4EFF-52436D4E755F}"/>
              </a:ext>
            </a:extLst>
          </p:cNvPr>
          <p:cNvSpPr>
            <a:spLocks noGrp="1"/>
          </p:cNvSpPr>
          <p:nvPr>
            <p:ph type="body" idx="1"/>
          </p:nvPr>
        </p:nvSpPr>
        <p:spPr/>
        <p:txBody>
          <a:bodyPr/>
          <a:lstStyle/>
          <a:p>
            <a:r>
              <a:rPr lang="en-US" sz="1200" b="1" kern="1200" dirty="0">
                <a:solidFill>
                  <a:schemeClr val="tx1"/>
                </a:solidFill>
                <a:effectLst/>
                <a:latin typeface="Arial" charset="0"/>
                <a:ea typeface="+mn-ea"/>
                <a:cs typeface="+mn-cs"/>
              </a:rPr>
              <a:t>This discussion question is designed to REINFORCE skills.</a:t>
            </a:r>
          </a:p>
          <a:p>
            <a:endParaRPr lang="en-US" sz="1200" b="1"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Share the question, then invite participants to respond.</a:t>
            </a:r>
          </a:p>
          <a:p>
            <a:endParaRPr lang="en-US" sz="1200" b="0"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Highlight</a:t>
            </a:r>
            <a:r>
              <a:rPr lang="en-US" sz="1200" kern="1200" dirty="0">
                <a:solidFill>
                  <a:schemeClr val="tx1"/>
                </a:solidFill>
                <a:effectLst/>
                <a:latin typeface="Arial" charset="0"/>
                <a:ea typeface="+mn-ea"/>
                <a:cs typeface="+mn-cs"/>
              </a:rPr>
              <a:t> </a:t>
            </a:r>
            <a:r>
              <a:rPr lang="en-US" sz="1200" b="1" kern="1200" dirty="0">
                <a:solidFill>
                  <a:schemeClr val="tx1"/>
                </a:solidFill>
                <a:effectLst/>
                <a:latin typeface="Arial" charset="0"/>
                <a:ea typeface="+mn-ea"/>
                <a:cs typeface="+mn-cs"/>
              </a:rPr>
              <a:t>the points on the Discussion Guide as needed.</a:t>
            </a:r>
            <a:endParaRPr lang="en-US" dirty="0"/>
          </a:p>
        </p:txBody>
      </p:sp>
      <p:sp>
        <p:nvSpPr>
          <p:cNvPr id="4" name="Header Placeholder 3">
            <a:extLst>
              <a:ext uri="{FF2B5EF4-FFF2-40B4-BE49-F238E27FC236}">
                <a16:creationId xmlns:a16="http://schemas.microsoft.com/office/drawing/2014/main" id="{1991C631-F957-7915-A756-BA44C4295F52}"/>
              </a:ext>
            </a:extLst>
          </p:cNvPr>
          <p:cNvSpPr>
            <a:spLocks noGrp="1"/>
          </p:cNvSpPr>
          <p:nvPr>
            <p:ph type="hdr" sz="quarter" idx="10"/>
          </p:nvPr>
        </p:nvSpPr>
        <p:spPr/>
        <p:txBody>
          <a:bodyPr/>
          <a:lstStyle/>
          <a:p>
            <a:r>
              <a:rPr lang="en-US"/>
              <a:t>Sprouts PD (virtual series)</a:t>
            </a:r>
          </a:p>
        </p:txBody>
      </p:sp>
      <p:sp>
        <p:nvSpPr>
          <p:cNvPr id="5" name="Date Placeholder 4">
            <a:extLst>
              <a:ext uri="{FF2B5EF4-FFF2-40B4-BE49-F238E27FC236}">
                <a16:creationId xmlns:a16="http://schemas.microsoft.com/office/drawing/2014/main" id="{E7C2B73B-8A87-F48C-A2CF-063F2EF2ED0D}"/>
              </a:ext>
            </a:extLst>
          </p:cNvPr>
          <p:cNvSpPr>
            <a:spLocks noGrp="1"/>
          </p:cNvSpPr>
          <p:nvPr>
            <p:ph type="dt" idx="11"/>
          </p:nvPr>
        </p:nvSpPr>
        <p:spPr/>
        <p:txBody>
          <a:bodyPr/>
          <a:lstStyle/>
          <a:p>
            <a:r>
              <a:rPr lang="en-US"/>
              <a:t>2023</a:t>
            </a:r>
          </a:p>
        </p:txBody>
      </p:sp>
      <p:sp>
        <p:nvSpPr>
          <p:cNvPr id="6" name="Footer Placeholder 5">
            <a:extLst>
              <a:ext uri="{FF2B5EF4-FFF2-40B4-BE49-F238E27FC236}">
                <a16:creationId xmlns:a16="http://schemas.microsoft.com/office/drawing/2014/main" id="{D0B554FE-080E-8E63-ED51-DFF4FA0C30B5}"/>
              </a:ext>
            </a:extLst>
          </p:cNvPr>
          <p:cNvSpPr>
            <a:spLocks noGrp="1"/>
          </p:cNvSpPr>
          <p:nvPr>
            <p:ph type="ftr" sz="quarter" idx="12"/>
          </p:nvPr>
        </p:nvSpPr>
        <p:spPr/>
        <p:txBody>
          <a:bodyPr/>
          <a:lstStyle/>
          <a:p>
            <a:r>
              <a:rPr lang="en-US"/>
              <a:t>Part 2:  Understanding Cues</a:t>
            </a:r>
          </a:p>
        </p:txBody>
      </p:sp>
      <p:sp>
        <p:nvSpPr>
          <p:cNvPr id="7" name="Slide Number Placeholder 6">
            <a:extLst>
              <a:ext uri="{FF2B5EF4-FFF2-40B4-BE49-F238E27FC236}">
                <a16:creationId xmlns:a16="http://schemas.microsoft.com/office/drawing/2014/main" id="{7C614A97-EFB7-4C39-96AB-8E797E263B61}"/>
              </a:ext>
            </a:extLst>
          </p:cNvPr>
          <p:cNvSpPr>
            <a:spLocks noGrp="1"/>
          </p:cNvSpPr>
          <p:nvPr>
            <p:ph type="sldNum" sz="quarter" idx="13"/>
          </p:nvPr>
        </p:nvSpPr>
        <p:spPr/>
        <p:txBody>
          <a:bodyPr/>
          <a:lstStyle/>
          <a:p>
            <a:fld id="{E07616E6-1CF4-4D72-BF66-FB4BD4ED7B39}" type="slidenum">
              <a:rPr lang="en-US" smtClean="0"/>
              <a:t>21</a:t>
            </a:fld>
            <a:endParaRPr lang="en-US"/>
          </a:p>
        </p:txBody>
      </p:sp>
    </p:spTree>
    <p:extLst>
      <p:ext uri="{BB962C8B-B14F-4D97-AF65-F5344CB8AC3E}">
        <p14:creationId xmlns:p14="http://schemas.microsoft.com/office/powerpoint/2010/main" val="36739674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D6DBA5-6202-C398-E168-D1C89FB334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753C12A-177C-3729-4275-D2C41CBC6B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178B2D-BDB0-9893-E4AB-3218494841A1}"/>
              </a:ext>
            </a:extLst>
          </p:cNvPr>
          <p:cNvSpPr>
            <a:spLocks noGrp="1"/>
          </p:cNvSpPr>
          <p:nvPr>
            <p:ph type="body" idx="1"/>
          </p:nvPr>
        </p:nvSpPr>
        <p:spPr/>
        <p:txBody>
          <a:bodyPr/>
          <a:lstStyle/>
          <a:p>
            <a:r>
              <a:rPr lang="en-US" sz="1200" b="1" kern="1200" dirty="0">
                <a:solidFill>
                  <a:schemeClr val="tx1"/>
                </a:solidFill>
                <a:effectLst/>
                <a:latin typeface="Arial" charset="0"/>
                <a:ea typeface="+mn-ea"/>
                <a:cs typeface="+mn-cs"/>
              </a:rPr>
              <a:t>This discussion question is designed to promote the PRACTICE of key skills.</a:t>
            </a:r>
          </a:p>
          <a:p>
            <a:endParaRPr lang="en-US" sz="1200" b="1"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Share the question, then invite participants to respond.</a:t>
            </a:r>
          </a:p>
          <a:p>
            <a:endParaRPr lang="en-US" sz="1200" b="0"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Highlight</a:t>
            </a:r>
            <a:r>
              <a:rPr lang="en-US" sz="1200" kern="1200" dirty="0">
                <a:solidFill>
                  <a:schemeClr val="tx1"/>
                </a:solidFill>
                <a:effectLst/>
                <a:latin typeface="Arial" charset="0"/>
                <a:ea typeface="+mn-ea"/>
                <a:cs typeface="+mn-cs"/>
              </a:rPr>
              <a:t> </a:t>
            </a:r>
            <a:r>
              <a:rPr lang="en-US" sz="1200" b="1" kern="1200" dirty="0">
                <a:solidFill>
                  <a:schemeClr val="tx1"/>
                </a:solidFill>
                <a:effectLst/>
                <a:latin typeface="Arial" charset="0"/>
                <a:ea typeface="+mn-ea"/>
                <a:cs typeface="+mn-cs"/>
              </a:rPr>
              <a:t>the points on the Discussion Guide as needed.</a:t>
            </a:r>
            <a:endParaRPr lang="en-US" dirty="0"/>
          </a:p>
          <a:p>
            <a:endParaRPr lang="en-US" dirty="0"/>
          </a:p>
        </p:txBody>
      </p:sp>
      <p:sp>
        <p:nvSpPr>
          <p:cNvPr id="4" name="Header Placeholder 3">
            <a:extLst>
              <a:ext uri="{FF2B5EF4-FFF2-40B4-BE49-F238E27FC236}">
                <a16:creationId xmlns:a16="http://schemas.microsoft.com/office/drawing/2014/main" id="{73FA7D81-6C0C-9E0A-7360-62A6D930A96E}"/>
              </a:ext>
            </a:extLst>
          </p:cNvPr>
          <p:cNvSpPr>
            <a:spLocks noGrp="1"/>
          </p:cNvSpPr>
          <p:nvPr>
            <p:ph type="hdr" sz="quarter" idx="10"/>
          </p:nvPr>
        </p:nvSpPr>
        <p:spPr/>
        <p:txBody>
          <a:bodyPr/>
          <a:lstStyle/>
          <a:p>
            <a:r>
              <a:rPr lang="en-US"/>
              <a:t>Sprouts PD (virtual series)</a:t>
            </a:r>
          </a:p>
        </p:txBody>
      </p:sp>
      <p:sp>
        <p:nvSpPr>
          <p:cNvPr id="5" name="Date Placeholder 4">
            <a:extLst>
              <a:ext uri="{FF2B5EF4-FFF2-40B4-BE49-F238E27FC236}">
                <a16:creationId xmlns:a16="http://schemas.microsoft.com/office/drawing/2014/main" id="{E44915C8-F44E-F872-9F39-62080700B1EB}"/>
              </a:ext>
            </a:extLst>
          </p:cNvPr>
          <p:cNvSpPr>
            <a:spLocks noGrp="1"/>
          </p:cNvSpPr>
          <p:nvPr>
            <p:ph type="dt" idx="11"/>
          </p:nvPr>
        </p:nvSpPr>
        <p:spPr/>
        <p:txBody>
          <a:bodyPr/>
          <a:lstStyle/>
          <a:p>
            <a:r>
              <a:rPr lang="en-US"/>
              <a:t>2023</a:t>
            </a:r>
          </a:p>
        </p:txBody>
      </p:sp>
      <p:sp>
        <p:nvSpPr>
          <p:cNvPr id="6" name="Footer Placeholder 5">
            <a:extLst>
              <a:ext uri="{FF2B5EF4-FFF2-40B4-BE49-F238E27FC236}">
                <a16:creationId xmlns:a16="http://schemas.microsoft.com/office/drawing/2014/main" id="{CD91FE8C-36F6-AC72-CEA4-EA6B78C7DF26}"/>
              </a:ext>
            </a:extLst>
          </p:cNvPr>
          <p:cNvSpPr>
            <a:spLocks noGrp="1"/>
          </p:cNvSpPr>
          <p:nvPr>
            <p:ph type="ftr" sz="quarter" idx="12"/>
          </p:nvPr>
        </p:nvSpPr>
        <p:spPr/>
        <p:txBody>
          <a:bodyPr/>
          <a:lstStyle/>
          <a:p>
            <a:r>
              <a:rPr lang="en-US"/>
              <a:t>Part 2:  Understanding Cues</a:t>
            </a:r>
          </a:p>
        </p:txBody>
      </p:sp>
      <p:sp>
        <p:nvSpPr>
          <p:cNvPr id="7" name="Slide Number Placeholder 6">
            <a:extLst>
              <a:ext uri="{FF2B5EF4-FFF2-40B4-BE49-F238E27FC236}">
                <a16:creationId xmlns:a16="http://schemas.microsoft.com/office/drawing/2014/main" id="{7A84F951-6D98-BCD2-5856-B0FF29549BA8}"/>
              </a:ext>
            </a:extLst>
          </p:cNvPr>
          <p:cNvSpPr>
            <a:spLocks noGrp="1"/>
          </p:cNvSpPr>
          <p:nvPr>
            <p:ph type="sldNum" sz="quarter" idx="13"/>
          </p:nvPr>
        </p:nvSpPr>
        <p:spPr/>
        <p:txBody>
          <a:bodyPr/>
          <a:lstStyle/>
          <a:p>
            <a:fld id="{E07616E6-1CF4-4D72-BF66-FB4BD4ED7B39}" type="slidenum">
              <a:rPr lang="en-US" smtClean="0"/>
              <a:t>22</a:t>
            </a:fld>
            <a:endParaRPr lang="en-US"/>
          </a:p>
        </p:txBody>
      </p:sp>
    </p:spTree>
    <p:extLst>
      <p:ext uri="{BB962C8B-B14F-4D97-AF65-F5344CB8AC3E}">
        <p14:creationId xmlns:p14="http://schemas.microsoft.com/office/powerpoint/2010/main" val="36765377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43414E-E2A3-B4B8-2EB6-C76F0EF31B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AE3D6B-16F8-24F7-392D-A3EC12D831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E6AD71-D718-B9E0-3EF0-882A964850E1}"/>
              </a:ext>
            </a:extLst>
          </p:cNvPr>
          <p:cNvSpPr>
            <a:spLocks noGrp="1"/>
          </p:cNvSpPr>
          <p:nvPr>
            <p:ph type="body" idx="1"/>
          </p:nvPr>
        </p:nvSpPr>
        <p:spPr/>
        <p:txBody>
          <a:bodyPr/>
          <a:lstStyle/>
          <a:p>
            <a:r>
              <a:rPr lang="en-US" sz="1200" b="1" kern="1200" dirty="0">
                <a:solidFill>
                  <a:schemeClr val="tx1"/>
                </a:solidFill>
                <a:effectLst/>
                <a:latin typeface="Arial" charset="0"/>
                <a:ea typeface="+mn-ea"/>
                <a:cs typeface="+mn-cs"/>
              </a:rPr>
              <a:t>This discussion question is designed to promote PROBLEM-SOLVING.</a:t>
            </a:r>
          </a:p>
          <a:p>
            <a:endParaRPr lang="en-US" sz="1200" b="1"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Share the question, then invite participants to respond.</a:t>
            </a:r>
          </a:p>
          <a:p>
            <a:endParaRPr lang="en-US" sz="1200" b="0"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Highlight</a:t>
            </a:r>
            <a:r>
              <a:rPr lang="en-US" sz="1200" kern="1200" dirty="0">
                <a:solidFill>
                  <a:schemeClr val="tx1"/>
                </a:solidFill>
                <a:effectLst/>
                <a:latin typeface="Arial" charset="0"/>
                <a:ea typeface="+mn-ea"/>
                <a:cs typeface="+mn-cs"/>
              </a:rPr>
              <a:t> </a:t>
            </a:r>
            <a:r>
              <a:rPr lang="en-US" sz="1200" b="1" kern="1200" dirty="0">
                <a:solidFill>
                  <a:schemeClr val="tx1"/>
                </a:solidFill>
                <a:effectLst/>
                <a:latin typeface="Arial" charset="0"/>
                <a:ea typeface="+mn-ea"/>
                <a:cs typeface="+mn-cs"/>
              </a:rPr>
              <a:t>the points on the Discussion Guide as needed.</a:t>
            </a:r>
            <a:endParaRPr lang="en-US" dirty="0"/>
          </a:p>
          <a:p>
            <a:endParaRPr lang="en-US" dirty="0"/>
          </a:p>
        </p:txBody>
      </p:sp>
      <p:sp>
        <p:nvSpPr>
          <p:cNvPr id="4" name="Header Placeholder 3">
            <a:extLst>
              <a:ext uri="{FF2B5EF4-FFF2-40B4-BE49-F238E27FC236}">
                <a16:creationId xmlns:a16="http://schemas.microsoft.com/office/drawing/2014/main" id="{D0AEC5F2-4718-9758-F34E-91EB67ED91D8}"/>
              </a:ext>
            </a:extLst>
          </p:cNvPr>
          <p:cNvSpPr>
            <a:spLocks noGrp="1"/>
          </p:cNvSpPr>
          <p:nvPr>
            <p:ph type="hdr" sz="quarter" idx="10"/>
          </p:nvPr>
        </p:nvSpPr>
        <p:spPr/>
        <p:txBody>
          <a:bodyPr/>
          <a:lstStyle/>
          <a:p>
            <a:r>
              <a:rPr lang="en-US"/>
              <a:t>Sprouts PD (virtual series)</a:t>
            </a:r>
          </a:p>
        </p:txBody>
      </p:sp>
      <p:sp>
        <p:nvSpPr>
          <p:cNvPr id="5" name="Date Placeholder 4">
            <a:extLst>
              <a:ext uri="{FF2B5EF4-FFF2-40B4-BE49-F238E27FC236}">
                <a16:creationId xmlns:a16="http://schemas.microsoft.com/office/drawing/2014/main" id="{6F0A76B1-9ABD-1EF6-D48E-702661D54617}"/>
              </a:ext>
            </a:extLst>
          </p:cNvPr>
          <p:cNvSpPr>
            <a:spLocks noGrp="1"/>
          </p:cNvSpPr>
          <p:nvPr>
            <p:ph type="dt" idx="11"/>
          </p:nvPr>
        </p:nvSpPr>
        <p:spPr/>
        <p:txBody>
          <a:bodyPr/>
          <a:lstStyle/>
          <a:p>
            <a:r>
              <a:rPr lang="en-US"/>
              <a:t>2023</a:t>
            </a:r>
          </a:p>
        </p:txBody>
      </p:sp>
      <p:sp>
        <p:nvSpPr>
          <p:cNvPr id="6" name="Footer Placeholder 5">
            <a:extLst>
              <a:ext uri="{FF2B5EF4-FFF2-40B4-BE49-F238E27FC236}">
                <a16:creationId xmlns:a16="http://schemas.microsoft.com/office/drawing/2014/main" id="{2B0BA850-6BF3-1F20-A721-2ADD1F878A63}"/>
              </a:ext>
            </a:extLst>
          </p:cNvPr>
          <p:cNvSpPr>
            <a:spLocks noGrp="1"/>
          </p:cNvSpPr>
          <p:nvPr>
            <p:ph type="ftr" sz="quarter" idx="12"/>
          </p:nvPr>
        </p:nvSpPr>
        <p:spPr/>
        <p:txBody>
          <a:bodyPr/>
          <a:lstStyle/>
          <a:p>
            <a:r>
              <a:rPr lang="en-US"/>
              <a:t>Part 2:  Understanding Cues</a:t>
            </a:r>
          </a:p>
        </p:txBody>
      </p:sp>
      <p:sp>
        <p:nvSpPr>
          <p:cNvPr id="7" name="Slide Number Placeholder 6">
            <a:extLst>
              <a:ext uri="{FF2B5EF4-FFF2-40B4-BE49-F238E27FC236}">
                <a16:creationId xmlns:a16="http://schemas.microsoft.com/office/drawing/2014/main" id="{D8670B13-26EA-9971-F6CC-45400915C990}"/>
              </a:ext>
            </a:extLst>
          </p:cNvPr>
          <p:cNvSpPr>
            <a:spLocks noGrp="1"/>
          </p:cNvSpPr>
          <p:nvPr>
            <p:ph type="sldNum" sz="quarter" idx="13"/>
          </p:nvPr>
        </p:nvSpPr>
        <p:spPr/>
        <p:txBody>
          <a:bodyPr/>
          <a:lstStyle/>
          <a:p>
            <a:fld id="{E07616E6-1CF4-4D72-BF66-FB4BD4ED7B39}" type="slidenum">
              <a:rPr lang="en-US" smtClean="0"/>
              <a:t>23</a:t>
            </a:fld>
            <a:endParaRPr lang="en-US"/>
          </a:p>
        </p:txBody>
      </p:sp>
    </p:spTree>
    <p:extLst>
      <p:ext uri="{BB962C8B-B14F-4D97-AF65-F5344CB8AC3E}">
        <p14:creationId xmlns:p14="http://schemas.microsoft.com/office/powerpoint/2010/main" val="4602994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4E9B28-79BB-A39C-4C09-460082C5C5B6}"/>
            </a:ext>
          </a:extLst>
        </p:cNvPr>
        <p:cNvGrpSpPr/>
        <p:nvPr/>
      </p:nvGrpSpPr>
      <p:grpSpPr>
        <a:xfrm>
          <a:off x="0" y="0"/>
          <a:ext cx="0" cy="0"/>
          <a:chOff x="0" y="0"/>
          <a:chExt cx="0" cy="0"/>
        </a:xfrm>
      </p:grpSpPr>
      <p:sp>
        <p:nvSpPr>
          <p:cNvPr id="34818" name="Rectangle 7">
            <a:extLst>
              <a:ext uri="{FF2B5EF4-FFF2-40B4-BE49-F238E27FC236}">
                <a16:creationId xmlns:a16="http://schemas.microsoft.com/office/drawing/2014/main" id="{FE0694E2-F737-8D7B-4E75-BB996C9E97A7}"/>
              </a:ext>
            </a:extLst>
          </p:cNvPr>
          <p:cNvSpPr>
            <a:spLocks noGrp="1" noChangeArrowheads="1"/>
          </p:cNvSpPr>
          <p:nvPr>
            <p:ph type="sldNum" sz="quarter" idx="5"/>
          </p:nvPr>
        </p:nvSpPr>
        <p:spPr/>
        <p:txBody>
          <a:bodyPr/>
          <a:lstStyle/>
          <a:p>
            <a:pPr>
              <a:defRPr/>
            </a:pPr>
            <a:fld id="{B5AB8D57-53C5-4D11-BEF2-4BFC88062448}" type="slidenum">
              <a:rPr lang="en-US" smtClean="0"/>
              <a:pPr>
                <a:defRPr/>
              </a:pPr>
              <a:t>24</a:t>
            </a:fld>
            <a:endParaRPr lang="en-US" dirty="0"/>
          </a:p>
        </p:txBody>
      </p:sp>
      <p:sp>
        <p:nvSpPr>
          <p:cNvPr id="104450" name="Rectangle 2">
            <a:extLst>
              <a:ext uri="{FF2B5EF4-FFF2-40B4-BE49-F238E27FC236}">
                <a16:creationId xmlns:a16="http://schemas.microsoft.com/office/drawing/2014/main" id="{CBC5FC48-3F0C-9513-5683-87E88586EC33}"/>
              </a:ext>
            </a:extLst>
          </p:cNvPr>
          <p:cNvSpPr>
            <a:spLocks noGrp="1" noRot="1" noChangeAspect="1" noChangeArrowheads="1" noTextEdit="1"/>
          </p:cNvSpPr>
          <p:nvPr>
            <p:ph type="sldImg"/>
          </p:nvPr>
        </p:nvSpPr>
        <p:spPr>
          <a:xfrm>
            <a:off x="685800" y="1143000"/>
            <a:ext cx="5486400" cy="3086100"/>
          </a:xfrm>
          <a:ln/>
        </p:spPr>
      </p:sp>
      <p:sp>
        <p:nvSpPr>
          <p:cNvPr id="104451" name="Rectangle 3">
            <a:extLst>
              <a:ext uri="{FF2B5EF4-FFF2-40B4-BE49-F238E27FC236}">
                <a16:creationId xmlns:a16="http://schemas.microsoft.com/office/drawing/2014/main" id="{101112D1-C838-D97E-349A-4BDDBFE110ED}"/>
              </a:ext>
            </a:extLst>
          </p:cNvPr>
          <p:cNvSpPr>
            <a:spLocks noGrp="1" noChangeArrowheads="1"/>
          </p:cNvSpPr>
          <p:nvPr>
            <p:ph type="body" idx="1"/>
          </p:nvPr>
        </p:nvSpPr>
        <p:spPr>
          <a:noFill/>
          <a:ln/>
        </p:spPr>
        <p:txBody>
          <a:bodyPr/>
          <a:lstStyle/>
          <a:p>
            <a:endParaRPr lang="en-US" sz="1200" kern="1200" dirty="0">
              <a:solidFill>
                <a:schemeClr val="tx1"/>
              </a:solidFill>
              <a:effectLst/>
              <a:latin typeface="Arial" charset="0"/>
              <a:ea typeface="+mn-ea"/>
              <a:cs typeface="+mn-cs"/>
            </a:endParaRPr>
          </a:p>
        </p:txBody>
      </p:sp>
      <p:sp>
        <p:nvSpPr>
          <p:cNvPr id="2" name="Footer Placeholder 1">
            <a:extLst>
              <a:ext uri="{FF2B5EF4-FFF2-40B4-BE49-F238E27FC236}">
                <a16:creationId xmlns:a16="http://schemas.microsoft.com/office/drawing/2014/main" id="{1AADDF7E-9E37-E465-0443-5C8C50044DC4}"/>
              </a:ext>
            </a:extLst>
          </p:cNvPr>
          <p:cNvSpPr>
            <a:spLocks noGrp="1"/>
          </p:cNvSpPr>
          <p:nvPr>
            <p:ph type="ftr" sz="quarter" idx="10"/>
          </p:nvPr>
        </p:nvSpPr>
        <p:spPr/>
        <p:txBody>
          <a:bodyPr/>
          <a:lstStyle/>
          <a:p>
            <a:r>
              <a:rPr lang="en-US" dirty="0"/>
              <a:t>Part 1: Recognizing Cues</a:t>
            </a:r>
          </a:p>
        </p:txBody>
      </p:sp>
      <p:sp>
        <p:nvSpPr>
          <p:cNvPr id="3" name="Header Placeholder 2">
            <a:extLst>
              <a:ext uri="{FF2B5EF4-FFF2-40B4-BE49-F238E27FC236}">
                <a16:creationId xmlns:a16="http://schemas.microsoft.com/office/drawing/2014/main" id="{C2B75FDF-D738-662D-A315-A2BA13E196E4}"/>
              </a:ext>
            </a:extLst>
          </p:cNvPr>
          <p:cNvSpPr>
            <a:spLocks noGrp="1"/>
          </p:cNvSpPr>
          <p:nvPr>
            <p:ph type="hdr" sz="quarter" idx="11"/>
          </p:nvPr>
        </p:nvSpPr>
        <p:spPr/>
        <p:txBody>
          <a:bodyPr/>
          <a:lstStyle/>
          <a:p>
            <a:r>
              <a:rPr lang="en-US" dirty="0"/>
              <a:t>Sprouts PD (virtual series)</a:t>
            </a:r>
          </a:p>
        </p:txBody>
      </p:sp>
    </p:spTree>
    <p:extLst>
      <p:ext uri="{BB962C8B-B14F-4D97-AF65-F5344CB8AC3E}">
        <p14:creationId xmlns:p14="http://schemas.microsoft.com/office/powerpoint/2010/main" val="29252968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pPr algn="l"/>
            <a:r>
              <a:rPr lang="en-US" sz="1100" b="1" dirty="0">
                <a:solidFill>
                  <a:srgbClr val="002060"/>
                </a:solidFill>
              </a:rPr>
              <a:t>Handouts (in English and Spanish) are available to download, print, and share.</a:t>
            </a:r>
          </a:p>
          <a:p>
            <a:pPr algn="l"/>
            <a:r>
              <a:rPr lang="en-US" sz="1100" dirty="0">
                <a:solidFill>
                  <a:srgbClr val="6B8E23"/>
                </a:solidFill>
              </a:rPr>
              <a:t>Find them on the </a:t>
            </a:r>
            <a:r>
              <a:rPr lang="en-US" sz="1100" b="1" dirty="0">
                <a:solidFill>
                  <a:srgbClr val="6B8E23"/>
                </a:solidFill>
              </a:rPr>
              <a:t>SEEDS website</a:t>
            </a:r>
            <a:r>
              <a:rPr lang="en-US" sz="1100" dirty="0">
                <a:solidFill>
                  <a:srgbClr val="002060"/>
                </a:solidFill>
              </a:rPr>
              <a:t>: </a:t>
            </a:r>
            <a:r>
              <a:rPr lang="en-US" sz="1100" dirty="0">
                <a:solidFill>
                  <a:srgbClr val="002060"/>
                </a:solidFill>
                <a:hlinkClick r:id="rId3"/>
              </a:rPr>
              <a:t>https://dpbh.ucla.edu/seeds-handouts/</a:t>
            </a:r>
            <a:endParaRPr lang="en-US" sz="1100" kern="1200" dirty="0">
              <a:solidFill>
                <a:schemeClr val="tx1"/>
              </a:solidFill>
              <a:effectLst/>
              <a:latin typeface="Arial" charset="0"/>
              <a:ea typeface="+mn-ea"/>
              <a:cs typeface="+mn-cs"/>
            </a:endParaRPr>
          </a:p>
          <a:p>
            <a:endParaRPr lang="en-US" sz="1100" dirty="0">
              <a:cs typeface="Calibri"/>
            </a:endParaRPr>
          </a:p>
          <a:p>
            <a:endParaRPr lang="en-US" sz="1100" dirty="0">
              <a:cs typeface="Calibri"/>
            </a:endParaRPr>
          </a:p>
          <a:p>
            <a:endParaRPr lang="en-US" sz="1100" dirty="0">
              <a:cs typeface="Calibri"/>
            </a:endParaRPr>
          </a:p>
        </p:txBody>
      </p:sp>
    </p:spTree>
    <p:extLst>
      <p:ext uri="{BB962C8B-B14F-4D97-AF65-F5344CB8AC3E}">
        <p14:creationId xmlns:p14="http://schemas.microsoft.com/office/powerpoint/2010/main" val="30328909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pPr algn="l"/>
            <a:r>
              <a:rPr lang="en-US" sz="1100" b="1" dirty="0">
                <a:solidFill>
                  <a:srgbClr val="002060"/>
                </a:solidFill>
              </a:rPr>
              <a:t>Handouts (in English and Spanish) are available to download, print, and share.</a:t>
            </a:r>
          </a:p>
          <a:p>
            <a:pPr algn="l"/>
            <a:r>
              <a:rPr lang="en-US" sz="1100" dirty="0">
                <a:solidFill>
                  <a:srgbClr val="6B8E23"/>
                </a:solidFill>
              </a:rPr>
              <a:t>Find them on the </a:t>
            </a:r>
            <a:r>
              <a:rPr lang="en-US" sz="1100" b="1" dirty="0">
                <a:solidFill>
                  <a:srgbClr val="6B8E23"/>
                </a:solidFill>
              </a:rPr>
              <a:t>SEEDS website</a:t>
            </a:r>
            <a:r>
              <a:rPr lang="en-US" sz="1100" dirty="0">
                <a:solidFill>
                  <a:srgbClr val="002060"/>
                </a:solidFill>
              </a:rPr>
              <a:t>: </a:t>
            </a:r>
            <a:r>
              <a:rPr lang="en-US" sz="1100" dirty="0">
                <a:solidFill>
                  <a:srgbClr val="002060"/>
                </a:solidFill>
                <a:hlinkClick r:id="rId3"/>
              </a:rPr>
              <a:t>https://dpbh.ucla.edu/seeds-handouts/</a:t>
            </a:r>
            <a:endParaRPr lang="en-US" sz="1100" kern="1200" dirty="0">
              <a:solidFill>
                <a:schemeClr val="tx1"/>
              </a:solidFill>
              <a:effectLst/>
              <a:latin typeface="Arial" charset="0"/>
              <a:ea typeface="+mn-ea"/>
              <a:cs typeface="+mn-cs"/>
            </a:endParaRPr>
          </a:p>
          <a:p>
            <a:endParaRPr lang="en-US" sz="1100" dirty="0">
              <a:cs typeface="Calibri"/>
            </a:endParaRPr>
          </a:p>
          <a:p>
            <a:endParaRPr lang="en-US" sz="1100" dirty="0">
              <a:cs typeface="Calibri"/>
            </a:endParaRPr>
          </a:p>
        </p:txBody>
      </p:sp>
    </p:spTree>
    <p:extLst>
      <p:ext uri="{BB962C8B-B14F-4D97-AF65-F5344CB8AC3E}">
        <p14:creationId xmlns:p14="http://schemas.microsoft.com/office/powerpoint/2010/main" val="28143897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C346A6-A3F1-0DD5-4293-9FD583B24F5A}"/>
            </a:ext>
          </a:extLst>
        </p:cNvPr>
        <p:cNvGrpSpPr/>
        <p:nvPr/>
      </p:nvGrpSpPr>
      <p:grpSpPr>
        <a:xfrm>
          <a:off x="0" y="0"/>
          <a:ext cx="0" cy="0"/>
          <a:chOff x="0" y="0"/>
          <a:chExt cx="0" cy="0"/>
        </a:xfrm>
      </p:grpSpPr>
      <p:sp>
        <p:nvSpPr>
          <p:cNvPr id="34818" name="Rectangle 7">
            <a:extLst>
              <a:ext uri="{FF2B5EF4-FFF2-40B4-BE49-F238E27FC236}">
                <a16:creationId xmlns:a16="http://schemas.microsoft.com/office/drawing/2014/main" id="{2BA4BD2D-5490-B1D6-C3FE-E369CA10D766}"/>
              </a:ext>
            </a:extLst>
          </p:cNvPr>
          <p:cNvSpPr>
            <a:spLocks noGrp="1" noChangeArrowheads="1"/>
          </p:cNvSpPr>
          <p:nvPr>
            <p:ph type="sldNum" sz="quarter" idx="5"/>
          </p:nvPr>
        </p:nvSpPr>
        <p:spPr/>
        <p:txBody>
          <a:bodyPr/>
          <a:lstStyle/>
          <a:p>
            <a:pPr>
              <a:defRPr/>
            </a:pPr>
            <a:fld id="{B5AB8D57-53C5-4D11-BEF2-4BFC88062448}" type="slidenum">
              <a:rPr lang="en-US" smtClean="0"/>
              <a:pPr>
                <a:defRPr/>
              </a:pPr>
              <a:t>27</a:t>
            </a:fld>
            <a:endParaRPr lang="en-US" dirty="0"/>
          </a:p>
        </p:txBody>
      </p:sp>
      <p:sp>
        <p:nvSpPr>
          <p:cNvPr id="104450" name="Rectangle 2">
            <a:extLst>
              <a:ext uri="{FF2B5EF4-FFF2-40B4-BE49-F238E27FC236}">
                <a16:creationId xmlns:a16="http://schemas.microsoft.com/office/drawing/2014/main" id="{40128014-5972-9E82-CC66-4A48C93D752C}"/>
              </a:ext>
            </a:extLst>
          </p:cNvPr>
          <p:cNvSpPr>
            <a:spLocks noGrp="1" noRot="1" noChangeAspect="1" noChangeArrowheads="1" noTextEdit="1"/>
          </p:cNvSpPr>
          <p:nvPr>
            <p:ph type="sldImg"/>
          </p:nvPr>
        </p:nvSpPr>
        <p:spPr>
          <a:xfrm>
            <a:off x="685800" y="1143000"/>
            <a:ext cx="5486400" cy="3086100"/>
          </a:xfrm>
          <a:ln/>
        </p:spPr>
      </p:sp>
      <p:sp>
        <p:nvSpPr>
          <p:cNvPr id="104451" name="Rectangle 3">
            <a:extLst>
              <a:ext uri="{FF2B5EF4-FFF2-40B4-BE49-F238E27FC236}">
                <a16:creationId xmlns:a16="http://schemas.microsoft.com/office/drawing/2014/main" id="{6C7DE793-D478-1968-A09E-7403D248EE08}"/>
              </a:ext>
            </a:extLst>
          </p:cNvPr>
          <p:cNvSpPr>
            <a:spLocks noGrp="1" noChangeArrowheads="1"/>
          </p:cNvSpPr>
          <p:nvPr>
            <p:ph type="body" idx="1"/>
          </p:nvPr>
        </p:nvSpPr>
        <p:spPr>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none" kern="1200" dirty="0">
                <a:solidFill>
                  <a:schemeClr val="tx1"/>
                </a:solidFill>
                <a:effectLst/>
                <a:latin typeface="Arial" charset="0"/>
                <a:ea typeface="+mn-ea"/>
                <a:cs typeface="+mn-cs"/>
              </a:rPr>
              <a:t>Start of Skill</a:t>
            </a:r>
            <a:r>
              <a:rPr lang="en-US" sz="1200" b="1" u="none" kern="1200" baseline="0" dirty="0">
                <a:solidFill>
                  <a:schemeClr val="tx1"/>
                </a:solidFill>
                <a:effectLst/>
                <a:latin typeface="Arial" charset="0"/>
                <a:ea typeface="+mn-ea"/>
                <a:cs typeface="+mn-cs"/>
              </a:rPr>
              <a:t>-Building: Responding in Cool Moments</a:t>
            </a:r>
            <a:endParaRPr lang="en-US" sz="1200" u="non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u="none" kern="1200" baseline="0" dirty="0">
                <a:solidFill>
                  <a:schemeClr val="tx1"/>
                </a:solidFill>
                <a:effectLst/>
                <a:latin typeface="Arial" charset="0"/>
                <a:ea typeface="+mn-ea"/>
                <a:cs typeface="+mn-cs"/>
              </a:rPr>
              <a:t>Click on the bottom tabs to go directly to the corresponding discussion questions (Connect, Reinforce, Practice, Problem Solve)</a:t>
            </a:r>
          </a:p>
          <a:p>
            <a:endParaRPr lang="en-US" sz="1200" kern="1200" dirty="0">
              <a:solidFill>
                <a:schemeClr val="tx1"/>
              </a:solidFill>
              <a:effectLst/>
              <a:latin typeface="Arial" charset="0"/>
              <a:ea typeface="+mn-ea"/>
              <a:cs typeface="+mn-cs"/>
            </a:endParaRPr>
          </a:p>
        </p:txBody>
      </p:sp>
      <p:sp>
        <p:nvSpPr>
          <p:cNvPr id="2" name="Footer Placeholder 1">
            <a:extLst>
              <a:ext uri="{FF2B5EF4-FFF2-40B4-BE49-F238E27FC236}">
                <a16:creationId xmlns:a16="http://schemas.microsoft.com/office/drawing/2014/main" id="{C0B35ECB-5F9A-5699-4529-9D9D85B8150C}"/>
              </a:ext>
            </a:extLst>
          </p:cNvPr>
          <p:cNvSpPr>
            <a:spLocks noGrp="1"/>
          </p:cNvSpPr>
          <p:nvPr>
            <p:ph type="ftr" sz="quarter" idx="10"/>
          </p:nvPr>
        </p:nvSpPr>
        <p:spPr/>
        <p:txBody>
          <a:bodyPr/>
          <a:lstStyle/>
          <a:p>
            <a:r>
              <a:rPr lang="en-US" dirty="0"/>
              <a:t>Part 1: Recognizing Cues</a:t>
            </a:r>
          </a:p>
        </p:txBody>
      </p:sp>
      <p:sp>
        <p:nvSpPr>
          <p:cNvPr id="3" name="Header Placeholder 2">
            <a:extLst>
              <a:ext uri="{FF2B5EF4-FFF2-40B4-BE49-F238E27FC236}">
                <a16:creationId xmlns:a16="http://schemas.microsoft.com/office/drawing/2014/main" id="{62C02F9A-EEF3-1A26-19C4-3547AB70B03E}"/>
              </a:ext>
            </a:extLst>
          </p:cNvPr>
          <p:cNvSpPr>
            <a:spLocks noGrp="1"/>
          </p:cNvSpPr>
          <p:nvPr>
            <p:ph type="hdr" sz="quarter" idx="11"/>
          </p:nvPr>
        </p:nvSpPr>
        <p:spPr/>
        <p:txBody>
          <a:bodyPr/>
          <a:lstStyle/>
          <a:p>
            <a:r>
              <a:rPr lang="en-US" dirty="0"/>
              <a:t>Sprouts PD (virtual series)</a:t>
            </a:r>
          </a:p>
        </p:txBody>
      </p:sp>
    </p:spTree>
    <p:extLst>
      <p:ext uri="{BB962C8B-B14F-4D97-AF65-F5344CB8AC3E}">
        <p14:creationId xmlns:p14="http://schemas.microsoft.com/office/powerpoint/2010/main" val="22369494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671FAC-1D74-F91D-5B9A-69C66FA6D6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11651C9-79FA-5B93-7177-791F45E400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44069CD-48FB-2A77-0361-03548F83EBD3}"/>
              </a:ext>
            </a:extLst>
          </p:cNvPr>
          <p:cNvSpPr>
            <a:spLocks noGrp="1"/>
          </p:cNvSpPr>
          <p:nvPr>
            <p:ph type="body" idx="1"/>
          </p:nvPr>
        </p:nvSpPr>
        <p:spPr/>
        <p:txBody>
          <a:bodyPr/>
          <a:lstStyle/>
          <a:p>
            <a:r>
              <a:rPr lang="en-US" sz="1200" b="1" kern="1200" dirty="0">
                <a:solidFill>
                  <a:schemeClr val="tx1"/>
                </a:solidFill>
                <a:effectLst/>
                <a:latin typeface="Arial" charset="0"/>
                <a:ea typeface="+mn-ea"/>
                <a:cs typeface="+mn-cs"/>
              </a:rPr>
              <a:t>This discussion question is designed to promote CONNECTION.</a:t>
            </a:r>
          </a:p>
          <a:p>
            <a:endParaRPr lang="en-US" sz="1200" b="1"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Share the question, then invite participants to respond.</a:t>
            </a:r>
          </a:p>
          <a:p>
            <a:endParaRPr lang="en-US" sz="1200" b="0"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Highlight</a:t>
            </a:r>
            <a:r>
              <a:rPr lang="en-US" sz="1200" kern="1200" dirty="0">
                <a:solidFill>
                  <a:schemeClr val="tx1"/>
                </a:solidFill>
                <a:effectLst/>
                <a:latin typeface="Arial" charset="0"/>
                <a:ea typeface="+mn-ea"/>
                <a:cs typeface="+mn-cs"/>
              </a:rPr>
              <a:t> </a:t>
            </a:r>
            <a:r>
              <a:rPr lang="en-US" sz="1200" b="1" kern="1200" dirty="0">
                <a:solidFill>
                  <a:schemeClr val="tx1"/>
                </a:solidFill>
                <a:effectLst/>
                <a:latin typeface="Arial" charset="0"/>
                <a:ea typeface="+mn-ea"/>
                <a:cs typeface="+mn-cs"/>
              </a:rPr>
              <a:t>the points on the Discussion Guide as needed.</a:t>
            </a:r>
            <a:endParaRPr lang="en-US" dirty="0"/>
          </a:p>
          <a:p>
            <a:endParaRPr lang="en-US" dirty="0"/>
          </a:p>
        </p:txBody>
      </p:sp>
      <p:sp>
        <p:nvSpPr>
          <p:cNvPr id="4" name="Header Placeholder 3">
            <a:extLst>
              <a:ext uri="{FF2B5EF4-FFF2-40B4-BE49-F238E27FC236}">
                <a16:creationId xmlns:a16="http://schemas.microsoft.com/office/drawing/2014/main" id="{D5B7D441-3B82-AE12-825E-5FA47A0EF362}"/>
              </a:ext>
            </a:extLst>
          </p:cNvPr>
          <p:cNvSpPr>
            <a:spLocks noGrp="1"/>
          </p:cNvSpPr>
          <p:nvPr>
            <p:ph type="hdr" sz="quarter" idx="10"/>
          </p:nvPr>
        </p:nvSpPr>
        <p:spPr/>
        <p:txBody>
          <a:bodyPr/>
          <a:lstStyle/>
          <a:p>
            <a:r>
              <a:rPr lang="en-US"/>
              <a:t>Sprouts PD (virtual series)</a:t>
            </a:r>
          </a:p>
        </p:txBody>
      </p:sp>
      <p:sp>
        <p:nvSpPr>
          <p:cNvPr id="5" name="Date Placeholder 4">
            <a:extLst>
              <a:ext uri="{FF2B5EF4-FFF2-40B4-BE49-F238E27FC236}">
                <a16:creationId xmlns:a16="http://schemas.microsoft.com/office/drawing/2014/main" id="{A77EE47F-CBF3-CFF7-EE1F-DB38A8083F6B}"/>
              </a:ext>
            </a:extLst>
          </p:cNvPr>
          <p:cNvSpPr>
            <a:spLocks noGrp="1"/>
          </p:cNvSpPr>
          <p:nvPr>
            <p:ph type="dt" idx="11"/>
          </p:nvPr>
        </p:nvSpPr>
        <p:spPr/>
        <p:txBody>
          <a:bodyPr/>
          <a:lstStyle/>
          <a:p>
            <a:r>
              <a:rPr lang="en-US"/>
              <a:t>2023</a:t>
            </a:r>
          </a:p>
        </p:txBody>
      </p:sp>
      <p:sp>
        <p:nvSpPr>
          <p:cNvPr id="6" name="Footer Placeholder 5">
            <a:extLst>
              <a:ext uri="{FF2B5EF4-FFF2-40B4-BE49-F238E27FC236}">
                <a16:creationId xmlns:a16="http://schemas.microsoft.com/office/drawing/2014/main" id="{2CF3D701-EDA3-5784-0D51-9386A8E82BB9}"/>
              </a:ext>
            </a:extLst>
          </p:cNvPr>
          <p:cNvSpPr>
            <a:spLocks noGrp="1"/>
          </p:cNvSpPr>
          <p:nvPr>
            <p:ph type="ftr" sz="quarter" idx="12"/>
          </p:nvPr>
        </p:nvSpPr>
        <p:spPr/>
        <p:txBody>
          <a:bodyPr/>
          <a:lstStyle/>
          <a:p>
            <a:r>
              <a:rPr lang="en-US"/>
              <a:t>Part 2:  Understanding Cues</a:t>
            </a:r>
          </a:p>
        </p:txBody>
      </p:sp>
      <p:sp>
        <p:nvSpPr>
          <p:cNvPr id="7" name="Slide Number Placeholder 6">
            <a:extLst>
              <a:ext uri="{FF2B5EF4-FFF2-40B4-BE49-F238E27FC236}">
                <a16:creationId xmlns:a16="http://schemas.microsoft.com/office/drawing/2014/main" id="{E74D2F22-2FB2-1C75-9843-EBFC2A0DC11E}"/>
              </a:ext>
            </a:extLst>
          </p:cNvPr>
          <p:cNvSpPr>
            <a:spLocks noGrp="1"/>
          </p:cNvSpPr>
          <p:nvPr>
            <p:ph type="sldNum" sz="quarter" idx="13"/>
          </p:nvPr>
        </p:nvSpPr>
        <p:spPr/>
        <p:txBody>
          <a:bodyPr/>
          <a:lstStyle/>
          <a:p>
            <a:fld id="{E07616E6-1CF4-4D72-BF66-FB4BD4ED7B39}" type="slidenum">
              <a:rPr lang="en-US" smtClean="0"/>
              <a:t>28</a:t>
            </a:fld>
            <a:endParaRPr lang="en-US"/>
          </a:p>
        </p:txBody>
      </p:sp>
    </p:spTree>
    <p:extLst>
      <p:ext uri="{BB962C8B-B14F-4D97-AF65-F5344CB8AC3E}">
        <p14:creationId xmlns:p14="http://schemas.microsoft.com/office/powerpoint/2010/main" val="32249762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E8786E-7811-133D-2730-A1CDCBE730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67C1A8-178F-52B4-A43A-0B2ADFB605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7F93102-E1D8-2A37-67D8-6A20E19597E5}"/>
              </a:ext>
            </a:extLst>
          </p:cNvPr>
          <p:cNvSpPr>
            <a:spLocks noGrp="1"/>
          </p:cNvSpPr>
          <p:nvPr>
            <p:ph type="body" idx="1"/>
          </p:nvPr>
        </p:nvSpPr>
        <p:spPr/>
        <p:txBody>
          <a:bodyPr/>
          <a:lstStyle/>
          <a:p>
            <a:r>
              <a:rPr lang="en-US" sz="1200" b="1" kern="1200" dirty="0">
                <a:solidFill>
                  <a:schemeClr val="tx1"/>
                </a:solidFill>
                <a:effectLst/>
                <a:latin typeface="Arial" charset="0"/>
                <a:ea typeface="+mn-ea"/>
                <a:cs typeface="+mn-cs"/>
              </a:rPr>
              <a:t>This discussion question is designed to REINFORCE skills.</a:t>
            </a:r>
          </a:p>
          <a:p>
            <a:endParaRPr lang="en-US" sz="1200" b="1"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Share the question, then invite participants to respond.</a:t>
            </a:r>
          </a:p>
          <a:p>
            <a:endParaRPr lang="en-US" sz="1200" b="0"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Highlight</a:t>
            </a:r>
            <a:r>
              <a:rPr lang="en-US" sz="1200" kern="1200" dirty="0">
                <a:solidFill>
                  <a:schemeClr val="tx1"/>
                </a:solidFill>
                <a:effectLst/>
                <a:latin typeface="Arial" charset="0"/>
                <a:ea typeface="+mn-ea"/>
                <a:cs typeface="+mn-cs"/>
              </a:rPr>
              <a:t> </a:t>
            </a:r>
            <a:r>
              <a:rPr lang="en-US" sz="1200" b="1" kern="1200" dirty="0">
                <a:solidFill>
                  <a:schemeClr val="tx1"/>
                </a:solidFill>
                <a:effectLst/>
                <a:latin typeface="Arial" charset="0"/>
                <a:ea typeface="+mn-ea"/>
                <a:cs typeface="+mn-cs"/>
              </a:rPr>
              <a:t>the points on the Discussion Guide as needed.</a:t>
            </a:r>
            <a:endParaRPr lang="en-US" dirty="0"/>
          </a:p>
        </p:txBody>
      </p:sp>
      <p:sp>
        <p:nvSpPr>
          <p:cNvPr id="4" name="Header Placeholder 3">
            <a:extLst>
              <a:ext uri="{FF2B5EF4-FFF2-40B4-BE49-F238E27FC236}">
                <a16:creationId xmlns:a16="http://schemas.microsoft.com/office/drawing/2014/main" id="{071BB679-2623-409B-A86B-C4EF3FF99218}"/>
              </a:ext>
            </a:extLst>
          </p:cNvPr>
          <p:cNvSpPr>
            <a:spLocks noGrp="1"/>
          </p:cNvSpPr>
          <p:nvPr>
            <p:ph type="hdr" sz="quarter" idx="10"/>
          </p:nvPr>
        </p:nvSpPr>
        <p:spPr/>
        <p:txBody>
          <a:bodyPr/>
          <a:lstStyle/>
          <a:p>
            <a:r>
              <a:rPr lang="en-US"/>
              <a:t>Sprouts PD (virtual series)</a:t>
            </a:r>
          </a:p>
        </p:txBody>
      </p:sp>
      <p:sp>
        <p:nvSpPr>
          <p:cNvPr id="5" name="Date Placeholder 4">
            <a:extLst>
              <a:ext uri="{FF2B5EF4-FFF2-40B4-BE49-F238E27FC236}">
                <a16:creationId xmlns:a16="http://schemas.microsoft.com/office/drawing/2014/main" id="{DD953905-7DAA-BE19-14E0-274551C85C9C}"/>
              </a:ext>
            </a:extLst>
          </p:cNvPr>
          <p:cNvSpPr>
            <a:spLocks noGrp="1"/>
          </p:cNvSpPr>
          <p:nvPr>
            <p:ph type="dt" idx="11"/>
          </p:nvPr>
        </p:nvSpPr>
        <p:spPr/>
        <p:txBody>
          <a:bodyPr/>
          <a:lstStyle/>
          <a:p>
            <a:r>
              <a:rPr lang="en-US"/>
              <a:t>2023</a:t>
            </a:r>
          </a:p>
        </p:txBody>
      </p:sp>
      <p:sp>
        <p:nvSpPr>
          <p:cNvPr id="6" name="Footer Placeholder 5">
            <a:extLst>
              <a:ext uri="{FF2B5EF4-FFF2-40B4-BE49-F238E27FC236}">
                <a16:creationId xmlns:a16="http://schemas.microsoft.com/office/drawing/2014/main" id="{DA7799B6-2B3E-B18D-BBF3-C91C8E066DE5}"/>
              </a:ext>
            </a:extLst>
          </p:cNvPr>
          <p:cNvSpPr>
            <a:spLocks noGrp="1"/>
          </p:cNvSpPr>
          <p:nvPr>
            <p:ph type="ftr" sz="quarter" idx="12"/>
          </p:nvPr>
        </p:nvSpPr>
        <p:spPr/>
        <p:txBody>
          <a:bodyPr/>
          <a:lstStyle/>
          <a:p>
            <a:r>
              <a:rPr lang="en-US"/>
              <a:t>Part 2:  Understanding Cues</a:t>
            </a:r>
          </a:p>
        </p:txBody>
      </p:sp>
      <p:sp>
        <p:nvSpPr>
          <p:cNvPr id="7" name="Slide Number Placeholder 6">
            <a:extLst>
              <a:ext uri="{FF2B5EF4-FFF2-40B4-BE49-F238E27FC236}">
                <a16:creationId xmlns:a16="http://schemas.microsoft.com/office/drawing/2014/main" id="{B09636D4-4EDF-63B3-9E4E-6F922C0A1D11}"/>
              </a:ext>
            </a:extLst>
          </p:cNvPr>
          <p:cNvSpPr>
            <a:spLocks noGrp="1"/>
          </p:cNvSpPr>
          <p:nvPr>
            <p:ph type="sldNum" sz="quarter" idx="13"/>
          </p:nvPr>
        </p:nvSpPr>
        <p:spPr/>
        <p:txBody>
          <a:bodyPr/>
          <a:lstStyle/>
          <a:p>
            <a:fld id="{E07616E6-1CF4-4D72-BF66-FB4BD4ED7B39}" type="slidenum">
              <a:rPr lang="en-US" smtClean="0"/>
              <a:t>29</a:t>
            </a:fld>
            <a:endParaRPr lang="en-US"/>
          </a:p>
        </p:txBody>
      </p:sp>
    </p:spTree>
    <p:extLst>
      <p:ext uri="{BB962C8B-B14F-4D97-AF65-F5344CB8AC3E}">
        <p14:creationId xmlns:p14="http://schemas.microsoft.com/office/powerpoint/2010/main" val="2501153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p:txBody>
          <a:bodyPr/>
          <a:lstStyle/>
          <a:p>
            <a:pPr>
              <a:defRPr/>
            </a:pPr>
            <a:fld id="{B5AB8D57-53C5-4D11-BEF2-4BFC88062448}" type="slidenum">
              <a:rPr lang="en-US" smtClean="0"/>
              <a:pPr>
                <a:defRPr/>
              </a:pPr>
              <a:t>3</a:t>
            </a:fld>
            <a:endParaRPr lang="en-US" dirty="0"/>
          </a:p>
        </p:txBody>
      </p:sp>
      <p:sp>
        <p:nvSpPr>
          <p:cNvPr id="104450" name="Rectangle 2"/>
          <p:cNvSpPr>
            <a:spLocks noGrp="1" noRot="1" noChangeAspect="1" noChangeArrowheads="1" noTextEdit="1"/>
          </p:cNvSpPr>
          <p:nvPr>
            <p:ph type="sldImg"/>
          </p:nvPr>
        </p:nvSpPr>
        <p:spPr>
          <a:xfrm>
            <a:off x="685800" y="1143000"/>
            <a:ext cx="5486400" cy="3086100"/>
          </a:xfrm>
          <a:ln/>
        </p:spPr>
      </p:sp>
      <p:sp>
        <p:nvSpPr>
          <p:cNvPr id="104451" name="Rectangle 3"/>
          <p:cNvSpPr>
            <a:spLocks noGrp="1" noChangeArrowheads="1"/>
          </p:cNvSpPr>
          <p:nvPr>
            <p:ph type="body" idx="1"/>
          </p:nvPr>
        </p:nvSpPr>
        <p:spPr>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u="none" kern="1200" dirty="0">
                <a:solidFill>
                  <a:schemeClr val="tx1"/>
                </a:solidFill>
                <a:effectLst/>
                <a:latin typeface="Arial" charset="0"/>
                <a:ea typeface="+mn-ea"/>
                <a:cs typeface="+mn-cs"/>
              </a:rPr>
              <a:t>Start of Skill</a:t>
            </a:r>
            <a:r>
              <a:rPr lang="en-US" sz="1200" b="1" u="none" kern="1200" baseline="0" dirty="0">
                <a:solidFill>
                  <a:schemeClr val="tx1"/>
                </a:solidFill>
                <a:effectLst/>
                <a:latin typeface="Arial" charset="0"/>
                <a:ea typeface="+mn-ea"/>
                <a:cs typeface="+mn-cs"/>
              </a:rPr>
              <a:t>-Building: Recognizing Cues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u="none" kern="1200" baseline="0" dirty="0">
                <a:solidFill>
                  <a:schemeClr val="tx1"/>
                </a:solidFill>
                <a:effectLst/>
                <a:latin typeface="Arial" charset="0"/>
                <a:ea typeface="+mn-ea"/>
                <a:cs typeface="+mn-cs"/>
              </a:rPr>
              <a:t>Click on the bottom tabs to go directly to the corresponding discussion questions (Connect, Reinforce, Practice, Problem Solve)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u="none" kern="1200" baseline="0" dirty="0">
              <a:solidFill>
                <a:schemeClr val="tx1"/>
              </a:solidFill>
              <a:effectLst/>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u="none" kern="1200" dirty="0">
              <a:solidFill>
                <a:schemeClr val="tx1"/>
              </a:solidFill>
              <a:effectLst/>
              <a:latin typeface="+mn-lt"/>
              <a:ea typeface="+mn-ea"/>
              <a:cs typeface="+mn-cs"/>
            </a:endParaRPr>
          </a:p>
          <a:p>
            <a:endParaRPr lang="en-US" sz="1200" kern="1200" dirty="0">
              <a:solidFill>
                <a:schemeClr val="tx1"/>
              </a:solidFill>
              <a:effectLst/>
              <a:latin typeface="Arial" charset="0"/>
              <a:ea typeface="+mn-ea"/>
              <a:cs typeface="+mn-cs"/>
            </a:endParaRPr>
          </a:p>
        </p:txBody>
      </p:sp>
      <p:sp>
        <p:nvSpPr>
          <p:cNvPr id="2" name="Footer Placeholder 1"/>
          <p:cNvSpPr>
            <a:spLocks noGrp="1"/>
          </p:cNvSpPr>
          <p:nvPr>
            <p:ph type="ftr" sz="quarter" idx="10"/>
          </p:nvPr>
        </p:nvSpPr>
        <p:spPr/>
        <p:txBody>
          <a:bodyPr/>
          <a:lstStyle/>
          <a:p>
            <a:r>
              <a:rPr lang="en-US" dirty="0"/>
              <a:t>Part 1: Recognizing Cues</a:t>
            </a:r>
          </a:p>
        </p:txBody>
      </p:sp>
      <p:sp>
        <p:nvSpPr>
          <p:cNvPr id="3" name="Header Placeholder 2"/>
          <p:cNvSpPr>
            <a:spLocks noGrp="1"/>
          </p:cNvSpPr>
          <p:nvPr>
            <p:ph type="hdr" sz="quarter" idx="11"/>
          </p:nvPr>
        </p:nvSpPr>
        <p:spPr/>
        <p:txBody>
          <a:bodyPr/>
          <a:lstStyle/>
          <a:p>
            <a:r>
              <a:rPr lang="en-US" dirty="0"/>
              <a:t>Sprouts PD (virtual series)</a:t>
            </a:r>
          </a:p>
        </p:txBody>
      </p:sp>
    </p:spTree>
    <p:extLst>
      <p:ext uri="{BB962C8B-B14F-4D97-AF65-F5344CB8AC3E}">
        <p14:creationId xmlns:p14="http://schemas.microsoft.com/office/powerpoint/2010/main" val="3692233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BE590A-C471-56B0-148B-FFBC345156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2B3CC7-7EBB-3B55-7331-86CB7D506C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1F19D76-8540-98AD-81A2-75A8D729F58B}"/>
              </a:ext>
            </a:extLst>
          </p:cNvPr>
          <p:cNvSpPr>
            <a:spLocks noGrp="1"/>
          </p:cNvSpPr>
          <p:nvPr>
            <p:ph type="body" idx="1"/>
          </p:nvPr>
        </p:nvSpPr>
        <p:spPr/>
        <p:txBody>
          <a:bodyPr/>
          <a:lstStyle/>
          <a:p>
            <a:r>
              <a:rPr lang="en-US" sz="1200" b="1" kern="1200" dirty="0">
                <a:solidFill>
                  <a:schemeClr val="tx1"/>
                </a:solidFill>
                <a:effectLst/>
                <a:latin typeface="Arial" charset="0"/>
                <a:ea typeface="+mn-ea"/>
                <a:cs typeface="+mn-cs"/>
              </a:rPr>
              <a:t>This discussion question is designed to promote the PRACTICE of key skills.</a:t>
            </a:r>
          </a:p>
          <a:p>
            <a:endParaRPr lang="en-US" sz="1200" b="1"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Share the question, then invite participants to respond.</a:t>
            </a:r>
          </a:p>
          <a:p>
            <a:endParaRPr lang="en-US" sz="1200" b="0"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Highlight</a:t>
            </a:r>
            <a:r>
              <a:rPr lang="en-US" sz="1200" kern="1200" dirty="0">
                <a:solidFill>
                  <a:schemeClr val="tx1"/>
                </a:solidFill>
                <a:effectLst/>
                <a:latin typeface="Arial" charset="0"/>
                <a:ea typeface="+mn-ea"/>
                <a:cs typeface="+mn-cs"/>
              </a:rPr>
              <a:t> </a:t>
            </a:r>
            <a:r>
              <a:rPr lang="en-US" sz="1200" b="1" kern="1200" dirty="0">
                <a:solidFill>
                  <a:schemeClr val="tx1"/>
                </a:solidFill>
                <a:effectLst/>
                <a:latin typeface="Arial" charset="0"/>
                <a:ea typeface="+mn-ea"/>
                <a:cs typeface="+mn-cs"/>
              </a:rPr>
              <a:t>the points on the Discussion Guide as needed.</a:t>
            </a:r>
            <a:endParaRPr lang="en-US" dirty="0"/>
          </a:p>
          <a:p>
            <a:endParaRPr lang="en-US" dirty="0"/>
          </a:p>
        </p:txBody>
      </p:sp>
      <p:sp>
        <p:nvSpPr>
          <p:cNvPr id="4" name="Header Placeholder 3">
            <a:extLst>
              <a:ext uri="{FF2B5EF4-FFF2-40B4-BE49-F238E27FC236}">
                <a16:creationId xmlns:a16="http://schemas.microsoft.com/office/drawing/2014/main" id="{555CCDD5-5C8D-0A95-E965-482E5FEB2658}"/>
              </a:ext>
            </a:extLst>
          </p:cNvPr>
          <p:cNvSpPr>
            <a:spLocks noGrp="1"/>
          </p:cNvSpPr>
          <p:nvPr>
            <p:ph type="hdr" sz="quarter" idx="10"/>
          </p:nvPr>
        </p:nvSpPr>
        <p:spPr/>
        <p:txBody>
          <a:bodyPr/>
          <a:lstStyle/>
          <a:p>
            <a:r>
              <a:rPr lang="en-US"/>
              <a:t>Sprouts PD (virtual series)</a:t>
            </a:r>
          </a:p>
        </p:txBody>
      </p:sp>
      <p:sp>
        <p:nvSpPr>
          <p:cNvPr id="5" name="Date Placeholder 4">
            <a:extLst>
              <a:ext uri="{FF2B5EF4-FFF2-40B4-BE49-F238E27FC236}">
                <a16:creationId xmlns:a16="http://schemas.microsoft.com/office/drawing/2014/main" id="{3A326FBB-DBCA-4E88-E7EF-7881FE93122E}"/>
              </a:ext>
            </a:extLst>
          </p:cNvPr>
          <p:cNvSpPr>
            <a:spLocks noGrp="1"/>
          </p:cNvSpPr>
          <p:nvPr>
            <p:ph type="dt" idx="11"/>
          </p:nvPr>
        </p:nvSpPr>
        <p:spPr/>
        <p:txBody>
          <a:bodyPr/>
          <a:lstStyle/>
          <a:p>
            <a:r>
              <a:rPr lang="en-US"/>
              <a:t>2023</a:t>
            </a:r>
          </a:p>
        </p:txBody>
      </p:sp>
      <p:sp>
        <p:nvSpPr>
          <p:cNvPr id="6" name="Footer Placeholder 5">
            <a:extLst>
              <a:ext uri="{FF2B5EF4-FFF2-40B4-BE49-F238E27FC236}">
                <a16:creationId xmlns:a16="http://schemas.microsoft.com/office/drawing/2014/main" id="{816011BE-5907-1F4A-B99A-39C1810E17B0}"/>
              </a:ext>
            </a:extLst>
          </p:cNvPr>
          <p:cNvSpPr>
            <a:spLocks noGrp="1"/>
          </p:cNvSpPr>
          <p:nvPr>
            <p:ph type="ftr" sz="quarter" idx="12"/>
          </p:nvPr>
        </p:nvSpPr>
        <p:spPr/>
        <p:txBody>
          <a:bodyPr/>
          <a:lstStyle/>
          <a:p>
            <a:r>
              <a:rPr lang="en-US"/>
              <a:t>Part 2:  Understanding Cues</a:t>
            </a:r>
          </a:p>
        </p:txBody>
      </p:sp>
      <p:sp>
        <p:nvSpPr>
          <p:cNvPr id="7" name="Slide Number Placeholder 6">
            <a:extLst>
              <a:ext uri="{FF2B5EF4-FFF2-40B4-BE49-F238E27FC236}">
                <a16:creationId xmlns:a16="http://schemas.microsoft.com/office/drawing/2014/main" id="{C77DDD05-C8C3-248F-2B77-15067297901D}"/>
              </a:ext>
            </a:extLst>
          </p:cNvPr>
          <p:cNvSpPr>
            <a:spLocks noGrp="1"/>
          </p:cNvSpPr>
          <p:nvPr>
            <p:ph type="sldNum" sz="quarter" idx="13"/>
          </p:nvPr>
        </p:nvSpPr>
        <p:spPr/>
        <p:txBody>
          <a:bodyPr/>
          <a:lstStyle/>
          <a:p>
            <a:fld id="{E07616E6-1CF4-4D72-BF66-FB4BD4ED7B39}" type="slidenum">
              <a:rPr lang="en-US" smtClean="0"/>
              <a:t>30</a:t>
            </a:fld>
            <a:endParaRPr lang="en-US"/>
          </a:p>
        </p:txBody>
      </p:sp>
    </p:spTree>
    <p:extLst>
      <p:ext uri="{BB962C8B-B14F-4D97-AF65-F5344CB8AC3E}">
        <p14:creationId xmlns:p14="http://schemas.microsoft.com/office/powerpoint/2010/main" val="562540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3F668A-BBBE-5F86-9D9B-49C84580F4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D1A7A3F-4DE8-EDC7-6F65-A0DE29E730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5BCAD22-3A8C-0245-10A1-0B50AC9AC116}"/>
              </a:ext>
            </a:extLst>
          </p:cNvPr>
          <p:cNvSpPr>
            <a:spLocks noGrp="1"/>
          </p:cNvSpPr>
          <p:nvPr>
            <p:ph type="body" idx="1"/>
          </p:nvPr>
        </p:nvSpPr>
        <p:spPr/>
        <p:txBody>
          <a:bodyPr/>
          <a:lstStyle/>
          <a:p>
            <a:r>
              <a:rPr lang="en-US" sz="1200" b="1" kern="1200" dirty="0">
                <a:solidFill>
                  <a:schemeClr val="tx1"/>
                </a:solidFill>
                <a:effectLst/>
                <a:latin typeface="Arial" charset="0"/>
                <a:ea typeface="+mn-ea"/>
                <a:cs typeface="+mn-cs"/>
              </a:rPr>
              <a:t>This discussion question is designed to promote PROBLEM-SOLVING.</a:t>
            </a:r>
          </a:p>
          <a:p>
            <a:endParaRPr lang="en-US" sz="1200" b="1"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Share the question, then invite participants to respond.</a:t>
            </a:r>
          </a:p>
          <a:p>
            <a:endParaRPr lang="en-US" sz="1200" b="0"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Highlight</a:t>
            </a:r>
            <a:r>
              <a:rPr lang="en-US" sz="1200" kern="1200" dirty="0">
                <a:solidFill>
                  <a:schemeClr val="tx1"/>
                </a:solidFill>
                <a:effectLst/>
                <a:latin typeface="Arial" charset="0"/>
                <a:ea typeface="+mn-ea"/>
                <a:cs typeface="+mn-cs"/>
              </a:rPr>
              <a:t> </a:t>
            </a:r>
            <a:r>
              <a:rPr lang="en-US" sz="1200" b="1" kern="1200" dirty="0">
                <a:solidFill>
                  <a:schemeClr val="tx1"/>
                </a:solidFill>
                <a:effectLst/>
                <a:latin typeface="Arial" charset="0"/>
                <a:ea typeface="+mn-ea"/>
                <a:cs typeface="+mn-cs"/>
              </a:rPr>
              <a:t>the points on the Discussion Guide as needed.</a:t>
            </a:r>
            <a:endParaRPr lang="en-US" dirty="0"/>
          </a:p>
          <a:p>
            <a:endParaRPr lang="en-US" dirty="0"/>
          </a:p>
        </p:txBody>
      </p:sp>
      <p:sp>
        <p:nvSpPr>
          <p:cNvPr id="4" name="Header Placeholder 3">
            <a:extLst>
              <a:ext uri="{FF2B5EF4-FFF2-40B4-BE49-F238E27FC236}">
                <a16:creationId xmlns:a16="http://schemas.microsoft.com/office/drawing/2014/main" id="{71AA58E0-C8FB-4309-115C-B670190D0A95}"/>
              </a:ext>
            </a:extLst>
          </p:cNvPr>
          <p:cNvSpPr>
            <a:spLocks noGrp="1"/>
          </p:cNvSpPr>
          <p:nvPr>
            <p:ph type="hdr" sz="quarter" idx="10"/>
          </p:nvPr>
        </p:nvSpPr>
        <p:spPr/>
        <p:txBody>
          <a:bodyPr/>
          <a:lstStyle/>
          <a:p>
            <a:r>
              <a:rPr lang="en-US"/>
              <a:t>Sprouts PD (virtual series)</a:t>
            </a:r>
          </a:p>
        </p:txBody>
      </p:sp>
      <p:sp>
        <p:nvSpPr>
          <p:cNvPr id="5" name="Date Placeholder 4">
            <a:extLst>
              <a:ext uri="{FF2B5EF4-FFF2-40B4-BE49-F238E27FC236}">
                <a16:creationId xmlns:a16="http://schemas.microsoft.com/office/drawing/2014/main" id="{A9455738-191E-1090-A064-D7D69E1E6C51}"/>
              </a:ext>
            </a:extLst>
          </p:cNvPr>
          <p:cNvSpPr>
            <a:spLocks noGrp="1"/>
          </p:cNvSpPr>
          <p:nvPr>
            <p:ph type="dt" idx="11"/>
          </p:nvPr>
        </p:nvSpPr>
        <p:spPr/>
        <p:txBody>
          <a:bodyPr/>
          <a:lstStyle/>
          <a:p>
            <a:r>
              <a:rPr lang="en-US"/>
              <a:t>2023</a:t>
            </a:r>
          </a:p>
        </p:txBody>
      </p:sp>
      <p:sp>
        <p:nvSpPr>
          <p:cNvPr id="6" name="Footer Placeholder 5">
            <a:extLst>
              <a:ext uri="{FF2B5EF4-FFF2-40B4-BE49-F238E27FC236}">
                <a16:creationId xmlns:a16="http://schemas.microsoft.com/office/drawing/2014/main" id="{3155DBD7-9308-96FB-F487-9DAFC6643B10}"/>
              </a:ext>
            </a:extLst>
          </p:cNvPr>
          <p:cNvSpPr>
            <a:spLocks noGrp="1"/>
          </p:cNvSpPr>
          <p:nvPr>
            <p:ph type="ftr" sz="quarter" idx="12"/>
          </p:nvPr>
        </p:nvSpPr>
        <p:spPr/>
        <p:txBody>
          <a:bodyPr/>
          <a:lstStyle/>
          <a:p>
            <a:r>
              <a:rPr lang="en-US"/>
              <a:t>Part 2:  Understanding Cues</a:t>
            </a:r>
          </a:p>
        </p:txBody>
      </p:sp>
      <p:sp>
        <p:nvSpPr>
          <p:cNvPr id="7" name="Slide Number Placeholder 6">
            <a:extLst>
              <a:ext uri="{FF2B5EF4-FFF2-40B4-BE49-F238E27FC236}">
                <a16:creationId xmlns:a16="http://schemas.microsoft.com/office/drawing/2014/main" id="{48AE969E-AF85-FB38-FE84-CE53D1862636}"/>
              </a:ext>
            </a:extLst>
          </p:cNvPr>
          <p:cNvSpPr>
            <a:spLocks noGrp="1"/>
          </p:cNvSpPr>
          <p:nvPr>
            <p:ph type="sldNum" sz="quarter" idx="13"/>
          </p:nvPr>
        </p:nvSpPr>
        <p:spPr/>
        <p:txBody>
          <a:bodyPr/>
          <a:lstStyle/>
          <a:p>
            <a:fld id="{E07616E6-1CF4-4D72-BF66-FB4BD4ED7B39}" type="slidenum">
              <a:rPr lang="en-US" smtClean="0"/>
              <a:t>31</a:t>
            </a:fld>
            <a:endParaRPr lang="en-US"/>
          </a:p>
        </p:txBody>
      </p:sp>
    </p:spTree>
    <p:extLst>
      <p:ext uri="{BB962C8B-B14F-4D97-AF65-F5344CB8AC3E}">
        <p14:creationId xmlns:p14="http://schemas.microsoft.com/office/powerpoint/2010/main" val="4497624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697B94-CE73-65E2-0EE6-2753E17F2EA4}"/>
            </a:ext>
          </a:extLst>
        </p:cNvPr>
        <p:cNvGrpSpPr/>
        <p:nvPr/>
      </p:nvGrpSpPr>
      <p:grpSpPr>
        <a:xfrm>
          <a:off x="0" y="0"/>
          <a:ext cx="0" cy="0"/>
          <a:chOff x="0" y="0"/>
          <a:chExt cx="0" cy="0"/>
        </a:xfrm>
      </p:grpSpPr>
      <p:sp>
        <p:nvSpPr>
          <p:cNvPr id="34818" name="Rectangle 7">
            <a:extLst>
              <a:ext uri="{FF2B5EF4-FFF2-40B4-BE49-F238E27FC236}">
                <a16:creationId xmlns:a16="http://schemas.microsoft.com/office/drawing/2014/main" id="{7D323D3F-C6EA-4EE3-B589-04A056448E1E}"/>
              </a:ext>
            </a:extLst>
          </p:cNvPr>
          <p:cNvSpPr>
            <a:spLocks noGrp="1" noChangeArrowheads="1"/>
          </p:cNvSpPr>
          <p:nvPr>
            <p:ph type="sldNum" sz="quarter" idx="5"/>
          </p:nvPr>
        </p:nvSpPr>
        <p:spPr/>
        <p:txBody>
          <a:bodyPr/>
          <a:lstStyle/>
          <a:p>
            <a:pPr>
              <a:defRPr/>
            </a:pPr>
            <a:fld id="{B5AB8D57-53C5-4D11-BEF2-4BFC88062448}" type="slidenum">
              <a:rPr lang="en-US" smtClean="0"/>
              <a:pPr>
                <a:defRPr/>
              </a:pPr>
              <a:t>32</a:t>
            </a:fld>
            <a:endParaRPr lang="en-US" dirty="0"/>
          </a:p>
        </p:txBody>
      </p:sp>
      <p:sp>
        <p:nvSpPr>
          <p:cNvPr id="104450" name="Rectangle 2">
            <a:extLst>
              <a:ext uri="{FF2B5EF4-FFF2-40B4-BE49-F238E27FC236}">
                <a16:creationId xmlns:a16="http://schemas.microsoft.com/office/drawing/2014/main" id="{41C55CA2-A787-84C4-5B47-C051DDF7AC75}"/>
              </a:ext>
            </a:extLst>
          </p:cNvPr>
          <p:cNvSpPr>
            <a:spLocks noGrp="1" noRot="1" noChangeAspect="1" noChangeArrowheads="1" noTextEdit="1"/>
          </p:cNvSpPr>
          <p:nvPr>
            <p:ph type="sldImg"/>
          </p:nvPr>
        </p:nvSpPr>
        <p:spPr>
          <a:xfrm>
            <a:off x="685800" y="1143000"/>
            <a:ext cx="5486400" cy="3086100"/>
          </a:xfrm>
          <a:ln/>
        </p:spPr>
      </p:sp>
      <p:sp>
        <p:nvSpPr>
          <p:cNvPr id="104451" name="Rectangle 3">
            <a:extLst>
              <a:ext uri="{FF2B5EF4-FFF2-40B4-BE49-F238E27FC236}">
                <a16:creationId xmlns:a16="http://schemas.microsoft.com/office/drawing/2014/main" id="{4808ED7C-24AC-5C79-6C3B-AF3202782A00}"/>
              </a:ext>
            </a:extLst>
          </p:cNvPr>
          <p:cNvSpPr>
            <a:spLocks noGrp="1" noChangeArrowheads="1"/>
          </p:cNvSpPr>
          <p:nvPr>
            <p:ph type="body" idx="1"/>
          </p:nvPr>
        </p:nvSpPr>
        <p:spPr>
          <a:noFill/>
          <a:ln/>
        </p:spPr>
        <p:txBody>
          <a:bodyPr/>
          <a:lstStyle/>
          <a:p>
            <a:pPr algn="ctr"/>
            <a:endParaRPr lang="en-US" sz="1200" kern="1200" dirty="0">
              <a:solidFill>
                <a:schemeClr val="tx1"/>
              </a:solidFill>
              <a:effectLst/>
              <a:latin typeface="Arial" charset="0"/>
              <a:ea typeface="+mn-ea"/>
              <a:cs typeface="+mn-cs"/>
            </a:endParaRPr>
          </a:p>
        </p:txBody>
      </p:sp>
      <p:sp>
        <p:nvSpPr>
          <p:cNvPr id="2" name="Footer Placeholder 1">
            <a:extLst>
              <a:ext uri="{FF2B5EF4-FFF2-40B4-BE49-F238E27FC236}">
                <a16:creationId xmlns:a16="http://schemas.microsoft.com/office/drawing/2014/main" id="{6C037782-AAA0-E15E-6B84-A5FD3F89F211}"/>
              </a:ext>
            </a:extLst>
          </p:cNvPr>
          <p:cNvSpPr>
            <a:spLocks noGrp="1"/>
          </p:cNvSpPr>
          <p:nvPr>
            <p:ph type="ftr" sz="quarter" idx="10"/>
          </p:nvPr>
        </p:nvSpPr>
        <p:spPr/>
        <p:txBody>
          <a:bodyPr/>
          <a:lstStyle/>
          <a:p>
            <a:r>
              <a:rPr lang="en-US" dirty="0"/>
              <a:t>Part 1: Recognizing Cues</a:t>
            </a:r>
          </a:p>
        </p:txBody>
      </p:sp>
      <p:sp>
        <p:nvSpPr>
          <p:cNvPr id="3" name="Header Placeholder 2">
            <a:extLst>
              <a:ext uri="{FF2B5EF4-FFF2-40B4-BE49-F238E27FC236}">
                <a16:creationId xmlns:a16="http://schemas.microsoft.com/office/drawing/2014/main" id="{42BEBD95-9A6E-C367-C1B3-EF5C039B7CBC}"/>
              </a:ext>
            </a:extLst>
          </p:cNvPr>
          <p:cNvSpPr>
            <a:spLocks noGrp="1"/>
          </p:cNvSpPr>
          <p:nvPr>
            <p:ph type="hdr" sz="quarter" idx="11"/>
          </p:nvPr>
        </p:nvSpPr>
        <p:spPr/>
        <p:txBody>
          <a:bodyPr/>
          <a:lstStyle/>
          <a:p>
            <a:r>
              <a:rPr lang="en-US" dirty="0"/>
              <a:t>Sprouts PD (virtual series)</a:t>
            </a:r>
          </a:p>
        </p:txBody>
      </p:sp>
    </p:spTree>
    <p:extLst>
      <p:ext uri="{BB962C8B-B14F-4D97-AF65-F5344CB8AC3E}">
        <p14:creationId xmlns:p14="http://schemas.microsoft.com/office/powerpoint/2010/main" val="568052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0400" y="1125538"/>
            <a:ext cx="5397500" cy="3036887"/>
          </a:xfrm>
        </p:spPr>
      </p:sp>
      <p:sp>
        <p:nvSpPr>
          <p:cNvPr id="3" name="Notes Placeholder 2"/>
          <p:cNvSpPr>
            <a:spLocks noGrp="1"/>
          </p:cNvSpPr>
          <p:nvPr>
            <p:ph type="body" idx="1"/>
          </p:nvPr>
        </p:nvSpPr>
        <p:spPr/>
        <p:txBody>
          <a:bodyPr/>
          <a:lstStyle/>
          <a:p>
            <a:pPr algn="l"/>
            <a:r>
              <a:rPr lang="en-US" sz="1100" b="1" dirty="0">
                <a:solidFill>
                  <a:srgbClr val="002060"/>
                </a:solidFill>
              </a:rPr>
              <a:t>Handouts (in English and Spanish) are available to download, print, and share.</a:t>
            </a:r>
          </a:p>
          <a:p>
            <a:pPr algn="l"/>
            <a:r>
              <a:rPr lang="en-US" sz="1100" dirty="0">
                <a:solidFill>
                  <a:srgbClr val="6B8E23"/>
                </a:solidFill>
              </a:rPr>
              <a:t>Find them on the </a:t>
            </a:r>
            <a:r>
              <a:rPr lang="en-US" sz="1100" b="1" dirty="0">
                <a:solidFill>
                  <a:srgbClr val="6B8E23"/>
                </a:solidFill>
              </a:rPr>
              <a:t>SEEDS website</a:t>
            </a:r>
            <a:r>
              <a:rPr lang="en-US" sz="1100" dirty="0">
                <a:solidFill>
                  <a:srgbClr val="002060"/>
                </a:solidFill>
              </a:rPr>
              <a:t>: </a:t>
            </a:r>
            <a:r>
              <a:rPr lang="en-US" sz="1100" dirty="0">
                <a:solidFill>
                  <a:srgbClr val="002060"/>
                </a:solidFill>
                <a:hlinkClick r:id="rId3"/>
              </a:rPr>
              <a:t>https://dpbh.ucla.edu/seeds-handouts/</a:t>
            </a:r>
            <a:endParaRPr lang="en-US" sz="1100" kern="1200" dirty="0">
              <a:solidFill>
                <a:schemeClr val="tx1"/>
              </a:solidFill>
              <a:effectLst/>
              <a:latin typeface="Arial" charset="0"/>
              <a:ea typeface="+mn-ea"/>
              <a:cs typeface="+mn-cs"/>
            </a:endParaRPr>
          </a:p>
          <a:p>
            <a:endParaRPr lang="en-US" sz="1100" dirty="0">
              <a:cs typeface="Calibri"/>
            </a:endParaRPr>
          </a:p>
        </p:txBody>
      </p:sp>
    </p:spTree>
    <p:extLst>
      <p:ext uri="{BB962C8B-B14F-4D97-AF65-F5344CB8AC3E}">
        <p14:creationId xmlns:p14="http://schemas.microsoft.com/office/powerpoint/2010/main" val="25211742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0400" y="1125538"/>
            <a:ext cx="5397500" cy="3036887"/>
          </a:xfrm>
        </p:spPr>
      </p:sp>
      <p:sp>
        <p:nvSpPr>
          <p:cNvPr id="3" name="Notes Placeholder 2"/>
          <p:cNvSpPr>
            <a:spLocks noGrp="1"/>
          </p:cNvSpPr>
          <p:nvPr>
            <p:ph type="body" idx="1"/>
          </p:nvPr>
        </p:nvSpPr>
        <p:spPr/>
        <p:txBody>
          <a:bodyPr/>
          <a:lstStyle/>
          <a:p>
            <a:pPr algn="l"/>
            <a:r>
              <a:rPr lang="en-US" sz="1100" b="1" dirty="0">
                <a:solidFill>
                  <a:srgbClr val="002060"/>
                </a:solidFill>
              </a:rPr>
              <a:t>Handouts (in English and Spanish) are available to download, print, and share.</a:t>
            </a:r>
          </a:p>
          <a:p>
            <a:pPr algn="l"/>
            <a:r>
              <a:rPr lang="en-US" sz="1100" dirty="0">
                <a:solidFill>
                  <a:srgbClr val="6B8E23"/>
                </a:solidFill>
              </a:rPr>
              <a:t>Find them on the </a:t>
            </a:r>
            <a:r>
              <a:rPr lang="en-US" sz="1100" b="1" dirty="0">
                <a:solidFill>
                  <a:srgbClr val="6B8E23"/>
                </a:solidFill>
              </a:rPr>
              <a:t>SEEDS website</a:t>
            </a:r>
            <a:r>
              <a:rPr lang="en-US" sz="1100" dirty="0">
                <a:solidFill>
                  <a:srgbClr val="002060"/>
                </a:solidFill>
              </a:rPr>
              <a:t>: </a:t>
            </a:r>
            <a:r>
              <a:rPr lang="en-US" sz="1100" dirty="0">
                <a:solidFill>
                  <a:srgbClr val="002060"/>
                </a:solidFill>
                <a:hlinkClick r:id="rId3"/>
              </a:rPr>
              <a:t>https://dpbh.ucla.edu/seeds-handouts/</a:t>
            </a:r>
            <a:endParaRPr lang="en-US" sz="1100" kern="1200" dirty="0">
              <a:solidFill>
                <a:schemeClr val="tx1"/>
              </a:solidFill>
              <a:effectLst/>
              <a:latin typeface="Arial" charset="0"/>
              <a:ea typeface="+mn-ea"/>
              <a:cs typeface="+mn-cs"/>
            </a:endParaRPr>
          </a:p>
          <a:p>
            <a:endParaRPr lang="en-US" sz="1100" dirty="0">
              <a:cs typeface="Calibri"/>
            </a:endParaRPr>
          </a:p>
        </p:txBody>
      </p:sp>
    </p:spTree>
    <p:extLst>
      <p:ext uri="{BB962C8B-B14F-4D97-AF65-F5344CB8AC3E}">
        <p14:creationId xmlns:p14="http://schemas.microsoft.com/office/powerpoint/2010/main" val="3883655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p:txBody>
          <a:bodyPr/>
          <a:lstStyle/>
          <a:p>
            <a:pPr>
              <a:defRPr/>
            </a:pPr>
            <a:fld id="{B5AB8D57-53C5-4D11-BEF2-4BFC88062448}" type="slidenum">
              <a:rPr lang="en-US" smtClean="0"/>
              <a:pPr>
                <a:defRPr/>
              </a:pPr>
              <a:t>4</a:t>
            </a:fld>
            <a:endParaRPr lang="en-US" dirty="0"/>
          </a:p>
        </p:txBody>
      </p:sp>
      <p:sp>
        <p:nvSpPr>
          <p:cNvPr id="104450" name="Rectangle 2"/>
          <p:cNvSpPr>
            <a:spLocks noGrp="1" noRot="1" noChangeAspect="1" noChangeArrowheads="1" noTextEdit="1"/>
          </p:cNvSpPr>
          <p:nvPr>
            <p:ph type="sldImg"/>
          </p:nvPr>
        </p:nvSpPr>
        <p:spPr>
          <a:xfrm>
            <a:off x="685800" y="1143000"/>
            <a:ext cx="5486400" cy="3086100"/>
          </a:xfrm>
          <a:ln/>
        </p:spPr>
      </p:sp>
      <p:sp>
        <p:nvSpPr>
          <p:cNvPr id="104451" name="Rectangle 3"/>
          <p:cNvSpPr>
            <a:spLocks noGrp="1" noChangeArrowheads="1"/>
          </p:cNvSpPr>
          <p:nvPr>
            <p:ph type="body" idx="1"/>
          </p:nvPr>
        </p:nvSpPr>
        <p:spPr>
          <a:noFill/>
          <a:ln/>
        </p:spPr>
        <p:txBody>
          <a:bodyPr/>
          <a:lstStyle/>
          <a:p>
            <a:r>
              <a:rPr lang="en-US" sz="1200" b="1" kern="1200" dirty="0">
                <a:solidFill>
                  <a:schemeClr val="tx1"/>
                </a:solidFill>
                <a:effectLst/>
                <a:latin typeface="Arial" charset="0"/>
                <a:ea typeface="+mn-ea"/>
                <a:cs typeface="+mn-cs"/>
              </a:rPr>
              <a:t>This discussion question is designed to promote CONNECTION.</a:t>
            </a:r>
          </a:p>
          <a:p>
            <a:endParaRPr lang="en-US" sz="1200" b="1"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Share the question, then invite participants to respond.</a:t>
            </a:r>
          </a:p>
          <a:p>
            <a:endParaRPr lang="en-US" sz="1200" b="0"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Highlight</a:t>
            </a:r>
            <a:r>
              <a:rPr lang="en-US" sz="1200" kern="1200" dirty="0">
                <a:solidFill>
                  <a:schemeClr val="tx1"/>
                </a:solidFill>
                <a:effectLst/>
                <a:latin typeface="Arial" charset="0"/>
                <a:ea typeface="+mn-ea"/>
                <a:cs typeface="+mn-cs"/>
              </a:rPr>
              <a:t> </a:t>
            </a:r>
            <a:r>
              <a:rPr lang="en-US" sz="1200" b="1" kern="1200" dirty="0">
                <a:solidFill>
                  <a:schemeClr val="tx1"/>
                </a:solidFill>
                <a:effectLst/>
                <a:latin typeface="Arial" charset="0"/>
                <a:ea typeface="+mn-ea"/>
                <a:cs typeface="+mn-cs"/>
              </a:rPr>
              <a:t>the points on the Discussion Guide as needed.</a:t>
            </a:r>
            <a:endParaRPr lang="en-US" dirty="0"/>
          </a:p>
        </p:txBody>
      </p:sp>
      <p:sp>
        <p:nvSpPr>
          <p:cNvPr id="2" name="Footer Placeholder 1"/>
          <p:cNvSpPr>
            <a:spLocks noGrp="1"/>
          </p:cNvSpPr>
          <p:nvPr>
            <p:ph type="ftr" sz="quarter" idx="10"/>
          </p:nvPr>
        </p:nvSpPr>
        <p:spPr/>
        <p:txBody>
          <a:bodyPr/>
          <a:lstStyle/>
          <a:p>
            <a:r>
              <a:rPr lang="en-US" dirty="0"/>
              <a:t>Part 1: Recognizing Cues</a:t>
            </a:r>
          </a:p>
        </p:txBody>
      </p:sp>
      <p:sp>
        <p:nvSpPr>
          <p:cNvPr id="3" name="Header Placeholder 2"/>
          <p:cNvSpPr>
            <a:spLocks noGrp="1"/>
          </p:cNvSpPr>
          <p:nvPr>
            <p:ph type="hdr" sz="quarter" idx="11"/>
          </p:nvPr>
        </p:nvSpPr>
        <p:spPr/>
        <p:txBody>
          <a:bodyPr/>
          <a:lstStyle/>
          <a:p>
            <a:r>
              <a:rPr lang="en-US" dirty="0"/>
              <a:t>Sprouts PD (virtual series)</a:t>
            </a:r>
          </a:p>
        </p:txBody>
      </p:sp>
    </p:spTree>
    <p:extLst>
      <p:ext uri="{BB962C8B-B14F-4D97-AF65-F5344CB8AC3E}">
        <p14:creationId xmlns:p14="http://schemas.microsoft.com/office/powerpoint/2010/main" val="2010035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EC7778-5061-5F56-A318-C61D7E6454E2}"/>
            </a:ext>
          </a:extLst>
        </p:cNvPr>
        <p:cNvGrpSpPr/>
        <p:nvPr/>
      </p:nvGrpSpPr>
      <p:grpSpPr>
        <a:xfrm>
          <a:off x="0" y="0"/>
          <a:ext cx="0" cy="0"/>
          <a:chOff x="0" y="0"/>
          <a:chExt cx="0" cy="0"/>
        </a:xfrm>
      </p:grpSpPr>
      <p:sp>
        <p:nvSpPr>
          <p:cNvPr id="34818" name="Rectangle 7">
            <a:extLst>
              <a:ext uri="{FF2B5EF4-FFF2-40B4-BE49-F238E27FC236}">
                <a16:creationId xmlns:a16="http://schemas.microsoft.com/office/drawing/2014/main" id="{CDBABB06-DE5B-759C-1C80-C6149AEF4064}"/>
              </a:ext>
            </a:extLst>
          </p:cNvPr>
          <p:cNvSpPr>
            <a:spLocks noGrp="1" noChangeArrowheads="1"/>
          </p:cNvSpPr>
          <p:nvPr>
            <p:ph type="sldNum" sz="quarter" idx="5"/>
          </p:nvPr>
        </p:nvSpPr>
        <p:spPr/>
        <p:txBody>
          <a:bodyPr/>
          <a:lstStyle/>
          <a:p>
            <a:pPr>
              <a:defRPr/>
            </a:pPr>
            <a:fld id="{B5AB8D57-53C5-4D11-BEF2-4BFC88062448}" type="slidenum">
              <a:rPr lang="en-US" smtClean="0"/>
              <a:pPr>
                <a:defRPr/>
              </a:pPr>
              <a:t>5</a:t>
            </a:fld>
            <a:endParaRPr lang="en-US" dirty="0"/>
          </a:p>
        </p:txBody>
      </p:sp>
      <p:sp>
        <p:nvSpPr>
          <p:cNvPr id="104450" name="Rectangle 2">
            <a:extLst>
              <a:ext uri="{FF2B5EF4-FFF2-40B4-BE49-F238E27FC236}">
                <a16:creationId xmlns:a16="http://schemas.microsoft.com/office/drawing/2014/main" id="{8056E006-9E8D-2C21-A2DB-13DC06F27937}"/>
              </a:ext>
            </a:extLst>
          </p:cNvPr>
          <p:cNvSpPr>
            <a:spLocks noGrp="1" noRot="1" noChangeAspect="1" noChangeArrowheads="1" noTextEdit="1"/>
          </p:cNvSpPr>
          <p:nvPr>
            <p:ph type="sldImg"/>
          </p:nvPr>
        </p:nvSpPr>
        <p:spPr>
          <a:xfrm>
            <a:off x="685800" y="1143000"/>
            <a:ext cx="5486400" cy="3086100"/>
          </a:xfrm>
          <a:ln/>
        </p:spPr>
      </p:sp>
      <p:sp>
        <p:nvSpPr>
          <p:cNvPr id="104451" name="Rectangle 3">
            <a:extLst>
              <a:ext uri="{FF2B5EF4-FFF2-40B4-BE49-F238E27FC236}">
                <a16:creationId xmlns:a16="http://schemas.microsoft.com/office/drawing/2014/main" id="{655CD761-B826-0C2A-84F6-C9C8CA4F2330}"/>
              </a:ext>
            </a:extLst>
          </p:cNvPr>
          <p:cNvSpPr>
            <a:spLocks noGrp="1" noChangeArrowheads="1"/>
          </p:cNvSpPr>
          <p:nvPr>
            <p:ph type="body" idx="1"/>
          </p:nvPr>
        </p:nvSpPr>
        <p:spPr>
          <a:noFill/>
          <a:ln/>
        </p:spPr>
        <p:txBody>
          <a:bodyPr/>
          <a:lstStyle/>
          <a:p>
            <a:r>
              <a:rPr lang="en-US" sz="1200" b="1" kern="1200" dirty="0">
                <a:solidFill>
                  <a:schemeClr val="tx1"/>
                </a:solidFill>
                <a:effectLst/>
                <a:latin typeface="Arial" charset="0"/>
                <a:ea typeface="+mn-ea"/>
                <a:cs typeface="+mn-cs"/>
              </a:rPr>
              <a:t>This discussion question is designed to REINFORCE skills.</a:t>
            </a:r>
          </a:p>
          <a:p>
            <a:endParaRPr lang="en-US" sz="1200" b="1"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Share the question, then invite participants to respond.</a:t>
            </a:r>
          </a:p>
          <a:p>
            <a:endParaRPr lang="en-US" sz="1200" b="0"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Highlight</a:t>
            </a:r>
            <a:r>
              <a:rPr lang="en-US" sz="1200" kern="1200" dirty="0">
                <a:solidFill>
                  <a:schemeClr val="tx1"/>
                </a:solidFill>
                <a:effectLst/>
                <a:latin typeface="Arial" charset="0"/>
                <a:ea typeface="+mn-ea"/>
                <a:cs typeface="+mn-cs"/>
              </a:rPr>
              <a:t> </a:t>
            </a:r>
            <a:r>
              <a:rPr lang="en-US" sz="1200" b="1" kern="1200" dirty="0">
                <a:solidFill>
                  <a:schemeClr val="tx1"/>
                </a:solidFill>
                <a:effectLst/>
                <a:latin typeface="Arial" charset="0"/>
                <a:ea typeface="+mn-ea"/>
                <a:cs typeface="+mn-cs"/>
              </a:rPr>
              <a:t>the points on the Discussion Guide as needed.</a:t>
            </a:r>
            <a:endParaRPr lang="en-US" dirty="0"/>
          </a:p>
        </p:txBody>
      </p:sp>
      <p:sp>
        <p:nvSpPr>
          <p:cNvPr id="2" name="Footer Placeholder 1">
            <a:extLst>
              <a:ext uri="{FF2B5EF4-FFF2-40B4-BE49-F238E27FC236}">
                <a16:creationId xmlns:a16="http://schemas.microsoft.com/office/drawing/2014/main" id="{CAB599AF-9861-4A79-E9E6-EED3BB1F9F99}"/>
              </a:ext>
            </a:extLst>
          </p:cNvPr>
          <p:cNvSpPr>
            <a:spLocks noGrp="1"/>
          </p:cNvSpPr>
          <p:nvPr>
            <p:ph type="ftr" sz="quarter" idx="10"/>
          </p:nvPr>
        </p:nvSpPr>
        <p:spPr/>
        <p:txBody>
          <a:bodyPr/>
          <a:lstStyle/>
          <a:p>
            <a:r>
              <a:rPr lang="en-US" dirty="0"/>
              <a:t>Part 1: Recognizing Cues</a:t>
            </a:r>
          </a:p>
        </p:txBody>
      </p:sp>
      <p:sp>
        <p:nvSpPr>
          <p:cNvPr id="3" name="Header Placeholder 2">
            <a:extLst>
              <a:ext uri="{FF2B5EF4-FFF2-40B4-BE49-F238E27FC236}">
                <a16:creationId xmlns:a16="http://schemas.microsoft.com/office/drawing/2014/main" id="{6B4F94C2-14E0-F476-0988-56BE016C1709}"/>
              </a:ext>
            </a:extLst>
          </p:cNvPr>
          <p:cNvSpPr>
            <a:spLocks noGrp="1"/>
          </p:cNvSpPr>
          <p:nvPr>
            <p:ph type="hdr" sz="quarter" idx="11"/>
          </p:nvPr>
        </p:nvSpPr>
        <p:spPr/>
        <p:txBody>
          <a:bodyPr/>
          <a:lstStyle/>
          <a:p>
            <a:r>
              <a:rPr lang="en-US" dirty="0"/>
              <a:t>Sprouts PD (virtual series)</a:t>
            </a:r>
          </a:p>
        </p:txBody>
      </p:sp>
    </p:spTree>
    <p:extLst>
      <p:ext uri="{BB962C8B-B14F-4D97-AF65-F5344CB8AC3E}">
        <p14:creationId xmlns:p14="http://schemas.microsoft.com/office/powerpoint/2010/main" val="3928865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8E4377-19AC-9DEA-294D-D3B736DADE58}"/>
            </a:ext>
          </a:extLst>
        </p:cNvPr>
        <p:cNvGrpSpPr/>
        <p:nvPr/>
      </p:nvGrpSpPr>
      <p:grpSpPr>
        <a:xfrm>
          <a:off x="0" y="0"/>
          <a:ext cx="0" cy="0"/>
          <a:chOff x="0" y="0"/>
          <a:chExt cx="0" cy="0"/>
        </a:xfrm>
      </p:grpSpPr>
      <p:sp>
        <p:nvSpPr>
          <p:cNvPr id="34818" name="Rectangle 7">
            <a:extLst>
              <a:ext uri="{FF2B5EF4-FFF2-40B4-BE49-F238E27FC236}">
                <a16:creationId xmlns:a16="http://schemas.microsoft.com/office/drawing/2014/main" id="{B2B903D7-ECAC-A7BF-1E46-B3B7098DC02F}"/>
              </a:ext>
            </a:extLst>
          </p:cNvPr>
          <p:cNvSpPr>
            <a:spLocks noGrp="1" noChangeArrowheads="1"/>
          </p:cNvSpPr>
          <p:nvPr>
            <p:ph type="sldNum" sz="quarter" idx="5"/>
          </p:nvPr>
        </p:nvSpPr>
        <p:spPr/>
        <p:txBody>
          <a:bodyPr/>
          <a:lstStyle/>
          <a:p>
            <a:pPr>
              <a:defRPr/>
            </a:pPr>
            <a:fld id="{B5AB8D57-53C5-4D11-BEF2-4BFC88062448}" type="slidenum">
              <a:rPr lang="en-US" smtClean="0"/>
              <a:pPr>
                <a:defRPr/>
              </a:pPr>
              <a:t>6</a:t>
            </a:fld>
            <a:endParaRPr lang="en-US" dirty="0"/>
          </a:p>
        </p:txBody>
      </p:sp>
      <p:sp>
        <p:nvSpPr>
          <p:cNvPr id="104450" name="Rectangle 2">
            <a:extLst>
              <a:ext uri="{FF2B5EF4-FFF2-40B4-BE49-F238E27FC236}">
                <a16:creationId xmlns:a16="http://schemas.microsoft.com/office/drawing/2014/main" id="{D9B81531-D13D-D093-C64B-042A6FAA931D}"/>
              </a:ext>
            </a:extLst>
          </p:cNvPr>
          <p:cNvSpPr>
            <a:spLocks noGrp="1" noRot="1" noChangeAspect="1" noChangeArrowheads="1" noTextEdit="1"/>
          </p:cNvSpPr>
          <p:nvPr>
            <p:ph type="sldImg"/>
          </p:nvPr>
        </p:nvSpPr>
        <p:spPr>
          <a:xfrm>
            <a:off x="685800" y="1143000"/>
            <a:ext cx="5486400" cy="3086100"/>
          </a:xfrm>
          <a:ln/>
        </p:spPr>
      </p:sp>
      <p:sp>
        <p:nvSpPr>
          <p:cNvPr id="104451" name="Rectangle 3">
            <a:extLst>
              <a:ext uri="{FF2B5EF4-FFF2-40B4-BE49-F238E27FC236}">
                <a16:creationId xmlns:a16="http://schemas.microsoft.com/office/drawing/2014/main" id="{3CAF58D7-6589-F6CB-52B4-F10A704B6141}"/>
              </a:ext>
            </a:extLst>
          </p:cNvPr>
          <p:cNvSpPr>
            <a:spLocks noGrp="1" noChangeArrowheads="1"/>
          </p:cNvSpPr>
          <p:nvPr>
            <p:ph type="body" idx="1"/>
          </p:nvPr>
        </p:nvSpPr>
        <p:spPr>
          <a:noFill/>
          <a:ln/>
        </p:spPr>
        <p:txBody>
          <a:bodyPr/>
          <a:lstStyle/>
          <a:p>
            <a:r>
              <a:rPr lang="en-US" sz="1200" b="1" kern="1200" dirty="0">
                <a:solidFill>
                  <a:schemeClr val="tx1"/>
                </a:solidFill>
                <a:effectLst/>
                <a:latin typeface="Arial" charset="0"/>
                <a:ea typeface="+mn-ea"/>
                <a:cs typeface="+mn-cs"/>
              </a:rPr>
              <a:t>This discussion question is designed to promote the PRACTICE of key skills.</a:t>
            </a:r>
          </a:p>
          <a:p>
            <a:endParaRPr lang="en-US" sz="1200" b="1"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Share the question, then invite participants to respond.</a:t>
            </a:r>
          </a:p>
          <a:p>
            <a:endParaRPr lang="en-US" sz="1200" b="0"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Highlight</a:t>
            </a:r>
            <a:r>
              <a:rPr lang="en-US" sz="1200" kern="1200" dirty="0">
                <a:solidFill>
                  <a:schemeClr val="tx1"/>
                </a:solidFill>
                <a:effectLst/>
                <a:latin typeface="Arial" charset="0"/>
                <a:ea typeface="+mn-ea"/>
                <a:cs typeface="+mn-cs"/>
              </a:rPr>
              <a:t> </a:t>
            </a:r>
            <a:r>
              <a:rPr lang="en-US" sz="1200" b="1" kern="1200" dirty="0">
                <a:solidFill>
                  <a:schemeClr val="tx1"/>
                </a:solidFill>
                <a:effectLst/>
                <a:latin typeface="Arial" charset="0"/>
                <a:ea typeface="+mn-ea"/>
                <a:cs typeface="+mn-cs"/>
              </a:rPr>
              <a:t>the points on the Discussion Guide as needed.</a:t>
            </a:r>
            <a:endParaRPr lang="en-US" dirty="0"/>
          </a:p>
        </p:txBody>
      </p:sp>
      <p:sp>
        <p:nvSpPr>
          <p:cNvPr id="2" name="Footer Placeholder 1">
            <a:extLst>
              <a:ext uri="{FF2B5EF4-FFF2-40B4-BE49-F238E27FC236}">
                <a16:creationId xmlns:a16="http://schemas.microsoft.com/office/drawing/2014/main" id="{B315EF83-C849-6F60-DC8E-B8FDB634FDE7}"/>
              </a:ext>
            </a:extLst>
          </p:cNvPr>
          <p:cNvSpPr>
            <a:spLocks noGrp="1"/>
          </p:cNvSpPr>
          <p:nvPr>
            <p:ph type="ftr" sz="quarter" idx="10"/>
          </p:nvPr>
        </p:nvSpPr>
        <p:spPr/>
        <p:txBody>
          <a:bodyPr/>
          <a:lstStyle/>
          <a:p>
            <a:r>
              <a:rPr lang="en-US" dirty="0"/>
              <a:t>Part 1: Recognizing Cues</a:t>
            </a:r>
          </a:p>
        </p:txBody>
      </p:sp>
      <p:sp>
        <p:nvSpPr>
          <p:cNvPr id="3" name="Header Placeholder 2">
            <a:extLst>
              <a:ext uri="{FF2B5EF4-FFF2-40B4-BE49-F238E27FC236}">
                <a16:creationId xmlns:a16="http://schemas.microsoft.com/office/drawing/2014/main" id="{51C5B41C-0D7F-8C71-B9F6-BDC4A0D1BA98}"/>
              </a:ext>
            </a:extLst>
          </p:cNvPr>
          <p:cNvSpPr>
            <a:spLocks noGrp="1"/>
          </p:cNvSpPr>
          <p:nvPr>
            <p:ph type="hdr" sz="quarter" idx="11"/>
          </p:nvPr>
        </p:nvSpPr>
        <p:spPr/>
        <p:txBody>
          <a:bodyPr/>
          <a:lstStyle/>
          <a:p>
            <a:r>
              <a:rPr lang="en-US" dirty="0"/>
              <a:t>Sprouts PD (virtual series)</a:t>
            </a:r>
          </a:p>
        </p:txBody>
      </p:sp>
    </p:spTree>
    <p:extLst>
      <p:ext uri="{BB962C8B-B14F-4D97-AF65-F5344CB8AC3E}">
        <p14:creationId xmlns:p14="http://schemas.microsoft.com/office/powerpoint/2010/main" val="9056529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5EA504-2594-1FE1-6F47-4FD11BFDB50A}"/>
            </a:ext>
          </a:extLst>
        </p:cNvPr>
        <p:cNvGrpSpPr/>
        <p:nvPr/>
      </p:nvGrpSpPr>
      <p:grpSpPr>
        <a:xfrm>
          <a:off x="0" y="0"/>
          <a:ext cx="0" cy="0"/>
          <a:chOff x="0" y="0"/>
          <a:chExt cx="0" cy="0"/>
        </a:xfrm>
      </p:grpSpPr>
      <p:sp>
        <p:nvSpPr>
          <p:cNvPr id="34818" name="Rectangle 7">
            <a:extLst>
              <a:ext uri="{FF2B5EF4-FFF2-40B4-BE49-F238E27FC236}">
                <a16:creationId xmlns:a16="http://schemas.microsoft.com/office/drawing/2014/main" id="{29F7172C-53D5-FB0A-C5AD-76052E891E23}"/>
              </a:ext>
            </a:extLst>
          </p:cNvPr>
          <p:cNvSpPr>
            <a:spLocks noGrp="1" noChangeArrowheads="1"/>
          </p:cNvSpPr>
          <p:nvPr>
            <p:ph type="sldNum" sz="quarter" idx="5"/>
          </p:nvPr>
        </p:nvSpPr>
        <p:spPr/>
        <p:txBody>
          <a:bodyPr/>
          <a:lstStyle/>
          <a:p>
            <a:pPr>
              <a:defRPr/>
            </a:pPr>
            <a:fld id="{B5AB8D57-53C5-4D11-BEF2-4BFC88062448}" type="slidenum">
              <a:rPr lang="en-US" smtClean="0"/>
              <a:pPr>
                <a:defRPr/>
              </a:pPr>
              <a:t>7</a:t>
            </a:fld>
            <a:endParaRPr lang="en-US" dirty="0"/>
          </a:p>
        </p:txBody>
      </p:sp>
      <p:sp>
        <p:nvSpPr>
          <p:cNvPr id="104450" name="Rectangle 2">
            <a:extLst>
              <a:ext uri="{FF2B5EF4-FFF2-40B4-BE49-F238E27FC236}">
                <a16:creationId xmlns:a16="http://schemas.microsoft.com/office/drawing/2014/main" id="{C6FAA0FB-2CAD-1FA1-D088-512EDD85B181}"/>
              </a:ext>
            </a:extLst>
          </p:cNvPr>
          <p:cNvSpPr>
            <a:spLocks noGrp="1" noRot="1" noChangeAspect="1" noChangeArrowheads="1" noTextEdit="1"/>
          </p:cNvSpPr>
          <p:nvPr>
            <p:ph type="sldImg"/>
          </p:nvPr>
        </p:nvSpPr>
        <p:spPr>
          <a:xfrm>
            <a:off x="685800" y="1143000"/>
            <a:ext cx="5486400" cy="3086100"/>
          </a:xfrm>
          <a:ln/>
        </p:spPr>
      </p:sp>
      <p:sp>
        <p:nvSpPr>
          <p:cNvPr id="104451" name="Rectangle 3">
            <a:extLst>
              <a:ext uri="{FF2B5EF4-FFF2-40B4-BE49-F238E27FC236}">
                <a16:creationId xmlns:a16="http://schemas.microsoft.com/office/drawing/2014/main" id="{1C1D6A0C-5C2F-92BF-BC1E-A41A59916B0E}"/>
              </a:ext>
            </a:extLst>
          </p:cNvPr>
          <p:cNvSpPr>
            <a:spLocks noGrp="1" noChangeArrowheads="1"/>
          </p:cNvSpPr>
          <p:nvPr>
            <p:ph type="body" idx="1"/>
          </p:nvPr>
        </p:nvSpPr>
        <p:spPr>
          <a:noFill/>
          <a:ln/>
        </p:spPr>
        <p:txBody>
          <a:bodyPr/>
          <a:lstStyle/>
          <a:p>
            <a:r>
              <a:rPr lang="en-US" sz="1200" b="1" kern="1200" dirty="0">
                <a:solidFill>
                  <a:schemeClr val="tx1"/>
                </a:solidFill>
                <a:effectLst/>
                <a:latin typeface="Arial" charset="0"/>
                <a:ea typeface="+mn-ea"/>
                <a:cs typeface="+mn-cs"/>
              </a:rPr>
              <a:t>This discussion question is designed to promote PROBLEM-SOLVING.</a:t>
            </a:r>
          </a:p>
          <a:p>
            <a:endParaRPr lang="en-US" sz="1200" b="1"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Share the question, then invite participants to respond.</a:t>
            </a:r>
          </a:p>
          <a:p>
            <a:endParaRPr lang="en-US" sz="1200" b="0" kern="1200" dirty="0">
              <a:solidFill>
                <a:schemeClr val="tx1"/>
              </a:solidFill>
              <a:effectLst/>
              <a:latin typeface="Arial" charset="0"/>
              <a:ea typeface="+mn-ea"/>
              <a:cs typeface="+mn-cs"/>
            </a:endParaRPr>
          </a:p>
          <a:p>
            <a:r>
              <a:rPr lang="en-US" sz="1200" b="1" kern="1200" dirty="0">
                <a:solidFill>
                  <a:schemeClr val="tx1"/>
                </a:solidFill>
                <a:effectLst/>
                <a:latin typeface="Arial" charset="0"/>
                <a:ea typeface="+mn-ea"/>
                <a:cs typeface="+mn-cs"/>
              </a:rPr>
              <a:t>Highlight</a:t>
            </a:r>
            <a:r>
              <a:rPr lang="en-US" sz="1200" kern="1200" dirty="0">
                <a:solidFill>
                  <a:schemeClr val="tx1"/>
                </a:solidFill>
                <a:effectLst/>
                <a:latin typeface="Arial" charset="0"/>
                <a:ea typeface="+mn-ea"/>
                <a:cs typeface="+mn-cs"/>
              </a:rPr>
              <a:t> </a:t>
            </a:r>
            <a:r>
              <a:rPr lang="en-US" sz="1200" b="1" kern="1200" dirty="0">
                <a:solidFill>
                  <a:schemeClr val="tx1"/>
                </a:solidFill>
                <a:effectLst/>
                <a:latin typeface="Arial" charset="0"/>
                <a:ea typeface="+mn-ea"/>
                <a:cs typeface="+mn-cs"/>
              </a:rPr>
              <a:t>the points on the Discussion Guide as needed.</a:t>
            </a:r>
            <a:endParaRPr lang="en-US" dirty="0"/>
          </a:p>
        </p:txBody>
      </p:sp>
      <p:sp>
        <p:nvSpPr>
          <p:cNvPr id="2" name="Footer Placeholder 1">
            <a:extLst>
              <a:ext uri="{FF2B5EF4-FFF2-40B4-BE49-F238E27FC236}">
                <a16:creationId xmlns:a16="http://schemas.microsoft.com/office/drawing/2014/main" id="{4F2E8424-1391-A673-3EB9-00DCE5238CC6}"/>
              </a:ext>
            </a:extLst>
          </p:cNvPr>
          <p:cNvSpPr>
            <a:spLocks noGrp="1"/>
          </p:cNvSpPr>
          <p:nvPr>
            <p:ph type="ftr" sz="quarter" idx="10"/>
          </p:nvPr>
        </p:nvSpPr>
        <p:spPr/>
        <p:txBody>
          <a:bodyPr/>
          <a:lstStyle/>
          <a:p>
            <a:r>
              <a:rPr lang="en-US" dirty="0"/>
              <a:t>Part 1: Recognizing Cues</a:t>
            </a:r>
          </a:p>
        </p:txBody>
      </p:sp>
      <p:sp>
        <p:nvSpPr>
          <p:cNvPr id="3" name="Header Placeholder 2">
            <a:extLst>
              <a:ext uri="{FF2B5EF4-FFF2-40B4-BE49-F238E27FC236}">
                <a16:creationId xmlns:a16="http://schemas.microsoft.com/office/drawing/2014/main" id="{DCF97D66-252D-E1CD-5550-D9168A590A3F}"/>
              </a:ext>
            </a:extLst>
          </p:cNvPr>
          <p:cNvSpPr>
            <a:spLocks noGrp="1"/>
          </p:cNvSpPr>
          <p:nvPr>
            <p:ph type="hdr" sz="quarter" idx="11"/>
          </p:nvPr>
        </p:nvSpPr>
        <p:spPr/>
        <p:txBody>
          <a:bodyPr/>
          <a:lstStyle/>
          <a:p>
            <a:r>
              <a:rPr lang="en-US" dirty="0"/>
              <a:t>Sprouts PD (virtual series)</a:t>
            </a:r>
          </a:p>
        </p:txBody>
      </p:sp>
    </p:spTree>
    <p:extLst>
      <p:ext uri="{BB962C8B-B14F-4D97-AF65-F5344CB8AC3E}">
        <p14:creationId xmlns:p14="http://schemas.microsoft.com/office/powerpoint/2010/main" val="3797055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8DDE32-6106-D6A0-0D7A-BA17E61FEB6D}"/>
            </a:ext>
          </a:extLst>
        </p:cNvPr>
        <p:cNvGrpSpPr/>
        <p:nvPr/>
      </p:nvGrpSpPr>
      <p:grpSpPr>
        <a:xfrm>
          <a:off x="0" y="0"/>
          <a:ext cx="0" cy="0"/>
          <a:chOff x="0" y="0"/>
          <a:chExt cx="0" cy="0"/>
        </a:xfrm>
      </p:grpSpPr>
      <p:sp>
        <p:nvSpPr>
          <p:cNvPr id="34818" name="Rectangle 7">
            <a:extLst>
              <a:ext uri="{FF2B5EF4-FFF2-40B4-BE49-F238E27FC236}">
                <a16:creationId xmlns:a16="http://schemas.microsoft.com/office/drawing/2014/main" id="{F80C12EC-0C69-2EAD-01E6-C0996A6C1CF8}"/>
              </a:ext>
            </a:extLst>
          </p:cNvPr>
          <p:cNvSpPr>
            <a:spLocks noGrp="1" noChangeArrowheads="1"/>
          </p:cNvSpPr>
          <p:nvPr>
            <p:ph type="sldNum" sz="quarter" idx="5"/>
          </p:nvPr>
        </p:nvSpPr>
        <p:spPr/>
        <p:txBody>
          <a:bodyPr/>
          <a:lstStyle/>
          <a:p>
            <a:pPr>
              <a:defRPr/>
            </a:pPr>
            <a:fld id="{B5AB8D57-53C5-4D11-BEF2-4BFC88062448}" type="slidenum">
              <a:rPr lang="en-US" smtClean="0"/>
              <a:pPr>
                <a:defRPr/>
              </a:pPr>
              <a:t>8</a:t>
            </a:fld>
            <a:endParaRPr lang="en-US" dirty="0"/>
          </a:p>
        </p:txBody>
      </p:sp>
      <p:sp>
        <p:nvSpPr>
          <p:cNvPr id="104450" name="Rectangle 2">
            <a:extLst>
              <a:ext uri="{FF2B5EF4-FFF2-40B4-BE49-F238E27FC236}">
                <a16:creationId xmlns:a16="http://schemas.microsoft.com/office/drawing/2014/main" id="{65CEE3C0-7089-4008-8BB9-2AD1FD4ACDDF}"/>
              </a:ext>
            </a:extLst>
          </p:cNvPr>
          <p:cNvSpPr>
            <a:spLocks noGrp="1" noRot="1" noChangeAspect="1" noChangeArrowheads="1" noTextEdit="1"/>
          </p:cNvSpPr>
          <p:nvPr>
            <p:ph type="sldImg"/>
          </p:nvPr>
        </p:nvSpPr>
        <p:spPr>
          <a:xfrm>
            <a:off x="685800" y="1143000"/>
            <a:ext cx="5486400" cy="3086100"/>
          </a:xfrm>
          <a:ln/>
        </p:spPr>
      </p:sp>
      <p:sp>
        <p:nvSpPr>
          <p:cNvPr id="104451" name="Rectangle 3">
            <a:extLst>
              <a:ext uri="{FF2B5EF4-FFF2-40B4-BE49-F238E27FC236}">
                <a16:creationId xmlns:a16="http://schemas.microsoft.com/office/drawing/2014/main" id="{73185283-C118-7A29-2A0C-583726893CC8}"/>
              </a:ext>
            </a:extLst>
          </p:cNvPr>
          <p:cNvSpPr>
            <a:spLocks noGrp="1" noChangeArrowheads="1"/>
          </p:cNvSpPr>
          <p:nvPr>
            <p:ph type="body" idx="1"/>
          </p:nvPr>
        </p:nvSpPr>
        <p:spPr>
          <a:noFill/>
          <a:ln/>
        </p:spPr>
        <p:txBody>
          <a:bodyPr/>
          <a:lstStyle/>
          <a:p>
            <a:endParaRPr lang="en-US" sz="1200" kern="1200" dirty="0">
              <a:solidFill>
                <a:schemeClr val="tx1"/>
              </a:solidFill>
              <a:effectLst/>
              <a:latin typeface="Arial" charset="0"/>
              <a:ea typeface="+mn-ea"/>
              <a:cs typeface="+mn-cs"/>
            </a:endParaRPr>
          </a:p>
        </p:txBody>
      </p:sp>
      <p:sp>
        <p:nvSpPr>
          <p:cNvPr id="2" name="Footer Placeholder 1">
            <a:extLst>
              <a:ext uri="{FF2B5EF4-FFF2-40B4-BE49-F238E27FC236}">
                <a16:creationId xmlns:a16="http://schemas.microsoft.com/office/drawing/2014/main" id="{DFD52E14-688A-2039-0D88-8B423B1C112E}"/>
              </a:ext>
            </a:extLst>
          </p:cNvPr>
          <p:cNvSpPr>
            <a:spLocks noGrp="1"/>
          </p:cNvSpPr>
          <p:nvPr>
            <p:ph type="ftr" sz="quarter" idx="10"/>
          </p:nvPr>
        </p:nvSpPr>
        <p:spPr/>
        <p:txBody>
          <a:bodyPr/>
          <a:lstStyle/>
          <a:p>
            <a:r>
              <a:rPr lang="en-US" dirty="0"/>
              <a:t>Part 1: Recognizing Cues</a:t>
            </a:r>
          </a:p>
        </p:txBody>
      </p:sp>
      <p:sp>
        <p:nvSpPr>
          <p:cNvPr id="3" name="Header Placeholder 2">
            <a:extLst>
              <a:ext uri="{FF2B5EF4-FFF2-40B4-BE49-F238E27FC236}">
                <a16:creationId xmlns:a16="http://schemas.microsoft.com/office/drawing/2014/main" id="{E5632CF8-6874-84DA-74EC-468C74B780BA}"/>
              </a:ext>
            </a:extLst>
          </p:cNvPr>
          <p:cNvSpPr>
            <a:spLocks noGrp="1"/>
          </p:cNvSpPr>
          <p:nvPr>
            <p:ph type="hdr" sz="quarter" idx="11"/>
          </p:nvPr>
        </p:nvSpPr>
        <p:spPr/>
        <p:txBody>
          <a:bodyPr/>
          <a:lstStyle/>
          <a:p>
            <a:r>
              <a:rPr lang="en-US" dirty="0"/>
              <a:t>Sprouts PD (virtual series)</a:t>
            </a:r>
          </a:p>
        </p:txBody>
      </p:sp>
    </p:spTree>
    <p:extLst>
      <p:ext uri="{BB962C8B-B14F-4D97-AF65-F5344CB8AC3E}">
        <p14:creationId xmlns:p14="http://schemas.microsoft.com/office/powerpoint/2010/main" val="12386395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1" dirty="0">
                <a:solidFill>
                  <a:srgbClr val="002060"/>
                </a:solidFill>
              </a:rPr>
              <a:t>Handouts (in English and Spanish) are available to download, print, and share.</a:t>
            </a:r>
          </a:p>
          <a:p>
            <a:pPr algn="l"/>
            <a:r>
              <a:rPr lang="en-US" sz="1200" dirty="0">
                <a:solidFill>
                  <a:srgbClr val="6B8E23"/>
                </a:solidFill>
              </a:rPr>
              <a:t>Find them on the </a:t>
            </a:r>
            <a:r>
              <a:rPr lang="en-US" sz="1200" b="1" dirty="0">
                <a:solidFill>
                  <a:srgbClr val="6B8E23"/>
                </a:solidFill>
              </a:rPr>
              <a:t>SEEDS website</a:t>
            </a:r>
            <a:r>
              <a:rPr lang="en-US" sz="1200" dirty="0">
                <a:solidFill>
                  <a:srgbClr val="002060"/>
                </a:solidFill>
              </a:rPr>
              <a:t>: </a:t>
            </a:r>
            <a:r>
              <a:rPr lang="en-US" sz="1200" dirty="0">
                <a:solidFill>
                  <a:srgbClr val="002060"/>
                </a:solidFill>
                <a:hlinkClick r:id="rId3"/>
              </a:rPr>
              <a:t>https://dpbh.ucla.edu/seeds-handouts/</a:t>
            </a:r>
            <a:endParaRPr lang="en-US" sz="1200" kern="1200" dirty="0">
              <a:solidFill>
                <a:schemeClr val="tx1"/>
              </a:solidFill>
              <a:effectLst/>
              <a:latin typeface="Arial" charset="0"/>
              <a:ea typeface="+mn-ea"/>
              <a:cs typeface="+mn-cs"/>
            </a:endParaRPr>
          </a:p>
          <a:p>
            <a:endParaRPr lang="en-US" dirty="0"/>
          </a:p>
        </p:txBody>
      </p:sp>
      <p:sp>
        <p:nvSpPr>
          <p:cNvPr id="4" name="Header Placeholder 3"/>
          <p:cNvSpPr>
            <a:spLocks noGrp="1"/>
          </p:cNvSpPr>
          <p:nvPr>
            <p:ph type="hdr" sz="quarter"/>
          </p:nvPr>
        </p:nvSpPr>
        <p:spPr/>
        <p:txBody>
          <a:bodyPr/>
          <a:lstStyle/>
          <a:p>
            <a:r>
              <a:rPr lang="en-US"/>
              <a:t>Sprouts PD (virtual series)</a:t>
            </a:r>
          </a:p>
        </p:txBody>
      </p:sp>
      <p:sp>
        <p:nvSpPr>
          <p:cNvPr id="5" name="Date Placeholder 4"/>
          <p:cNvSpPr>
            <a:spLocks noGrp="1"/>
          </p:cNvSpPr>
          <p:nvPr>
            <p:ph type="dt" idx="1"/>
          </p:nvPr>
        </p:nvSpPr>
        <p:spPr/>
        <p:txBody>
          <a:bodyPr/>
          <a:lstStyle/>
          <a:p>
            <a:r>
              <a:rPr lang="en-US"/>
              <a:t>2023</a:t>
            </a:r>
          </a:p>
        </p:txBody>
      </p:sp>
      <p:sp>
        <p:nvSpPr>
          <p:cNvPr id="6" name="Footer Placeholder 5"/>
          <p:cNvSpPr>
            <a:spLocks noGrp="1"/>
          </p:cNvSpPr>
          <p:nvPr>
            <p:ph type="ftr" sz="quarter" idx="4"/>
          </p:nvPr>
        </p:nvSpPr>
        <p:spPr/>
        <p:txBody>
          <a:bodyPr/>
          <a:lstStyle/>
          <a:p>
            <a:r>
              <a:rPr lang="en-US"/>
              <a:t>Part 2:  Understanding Cues</a:t>
            </a:r>
          </a:p>
        </p:txBody>
      </p:sp>
      <p:sp>
        <p:nvSpPr>
          <p:cNvPr id="7" name="Slide Number Placeholder 6"/>
          <p:cNvSpPr>
            <a:spLocks noGrp="1"/>
          </p:cNvSpPr>
          <p:nvPr>
            <p:ph type="sldNum" sz="quarter" idx="5"/>
          </p:nvPr>
        </p:nvSpPr>
        <p:spPr/>
        <p:txBody>
          <a:bodyPr/>
          <a:lstStyle/>
          <a:p>
            <a:fld id="{E07616E6-1CF4-4D72-BF66-FB4BD4ED7B39}" type="slidenum">
              <a:rPr lang="en-US" smtClean="0"/>
              <a:t>9</a:t>
            </a:fld>
            <a:endParaRPr lang="en-US"/>
          </a:p>
        </p:txBody>
      </p:sp>
    </p:spTree>
    <p:extLst>
      <p:ext uri="{BB962C8B-B14F-4D97-AF65-F5344CB8AC3E}">
        <p14:creationId xmlns:p14="http://schemas.microsoft.com/office/powerpoint/2010/main" val="42104361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5.png"/><Relationship Id="rId7" Type="http://schemas.openxmlformats.org/officeDocument/2006/relationships/image" Target="../media/image8.png"/><Relationship Id="rId2" Type="http://schemas.openxmlformats.org/officeDocument/2006/relationships/image" Target="../media/image14.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7.png"/><Relationship Id="rId4" Type="http://schemas.openxmlformats.org/officeDocument/2006/relationships/image" Target="../media/image13.png"/><Relationship Id="rId9"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6.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6.png"/><Relationship Id="rId2" Type="http://schemas.openxmlformats.org/officeDocument/2006/relationships/diagramData" Target="../diagrams/data2.xml"/><Relationship Id="rId1" Type="http://schemas.openxmlformats.org/officeDocument/2006/relationships/slideMaster" Target="../slideMasters/slideMaster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Master" Target="../slideMasters/slideMaster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18.jpeg"/><Relationship Id="rId2" Type="http://schemas.openxmlformats.org/officeDocument/2006/relationships/image" Target="../media/image23.png"/><Relationship Id="rId1" Type="http://schemas.openxmlformats.org/officeDocument/2006/relationships/slideMaster" Target="../slideMasters/slideMaster1.xml"/><Relationship Id="rId6" Type="http://schemas.openxmlformats.org/officeDocument/2006/relationships/image" Target="../media/image17.png"/><Relationship Id="rId5" Type="http://schemas.openxmlformats.org/officeDocument/2006/relationships/image" Target="../media/image22.png"/><Relationship Id="rId4" Type="http://schemas.openxmlformats.org/officeDocument/2006/relationships/image" Target="../media/image2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1.xml"/><Relationship Id="rId4" Type="http://schemas.openxmlformats.org/officeDocument/2006/relationships/image" Target="../media/image26.jpe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7.png"/><Relationship Id="rId1" Type="http://schemas.openxmlformats.org/officeDocument/2006/relationships/slideMaster" Target="../slideMasters/slideMaster1.xml"/><Relationship Id="rId4" Type="http://schemas.openxmlformats.org/officeDocument/2006/relationships/image" Target="../media/image18.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EDS Title Slide">
    <p:spTree>
      <p:nvGrpSpPr>
        <p:cNvPr id="1" name=""/>
        <p:cNvGrpSpPr/>
        <p:nvPr/>
      </p:nvGrpSpPr>
      <p:grpSpPr>
        <a:xfrm>
          <a:off x="0" y="0"/>
          <a:ext cx="0" cy="0"/>
          <a:chOff x="0" y="0"/>
          <a:chExt cx="0" cy="0"/>
        </a:xfrm>
      </p:grpSpPr>
      <p:pic>
        <p:nvPicPr>
          <p:cNvPr id="8" name="Picture 7"/>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2740467" y="221267"/>
            <a:ext cx="7315200" cy="1174495"/>
          </a:xfrm>
          <a:prstGeom prst="rect">
            <a:avLst/>
          </a:prstGeom>
        </p:spPr>
      </p:pic>
      <p:pic>
        <p:nvPicPr>
          <p:cNvPr id="9" name="Picture 8" descr="TuckAirHD:Users:tuck:Desktop:seedling in hands copy.jpg"/>
          <p:cNvPicPr>
            <a:picLocks noGrp="1" noRot="1" noChangeAspect="1" noMove="1" noResize="1" noEditPoints="1" noAdjustHandles="1" noChangeArrowheads="1" noChangeShapeType="1" noCrop="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51383" y="1528891"/>
            <a:ext cx="4489234" cy="4114800"/>
          </a:xfrm>
          <a:prstGeom prst="rect">
            <a:avLst/>
          </a:prstGeom>
        </p:spPr>
      </p:pic>
      <p:pic>
        <p:nvPicPr>
          <p:cNvPr id="10" name="Picture 9"/>
          <p:cNvPicPr>
            <a:picLocks noGrp="1" noRot="1" noChangeAspect="1" noMove="1" noResize="1" noEditPoints="1" noAdjustHandles="1" noChangeArrowheads="1" noChangeShapeType="1" noCrop="1"/>
          </p:cNvPicPr>
          <p:nvPr userDrawn="1"/>
        </p:nvPicPr>
        <p:blipFill>
          <a:blip r:embed="rId4" cstate="print">
            <a:extLst>
              <a:ext uri="{28A0092B-C50C-407E-A947-70E740481C1C}">
                <a14:useLocalDpi xmlns:a14="http://schemas.microsoft.com/office/drawing/2010/main" val="0"/>
              </a:ext>
            </a:extLst>
          </a:blip>
          <a:srcRect/>
          <a:stretch/>
        </p:blipFill>
        <p:spPr>
          <a:xfrm>
            <a:off x="4985026" y="5776821"/>
            <a:ext cx="2470948" cy="457200"/>
          </a:xfrm>
          <a:prstGeom prst="rect">
            <a:avLst/>
          </a:prstGeom>
        </p:spPr>
      </p:pic>
      <p:sp>
        <p:nvSpPr>
          <p:cNvPr id="2" name="Rectangle 1"/>
          <p:cNvSpPr/>
          <p:nvPr userDrawn="1"/>
        </p:nvSpPr>
        <p:spPr>
          <a:xfrm>
            <a:off x="7785100" y="6102991"/>
            <a:ext cx="4144045" cy="658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051505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Sprouts HO 1 - Recognizing">
    <p:spTree>
      <p:nvGrpSpPr>
        <p:cNvPr id="1" name=""/>
        <p:cNvGrpSpPr/>
        <p:nvPr/>
      </p:nvGrpSpPr>
      <p:grpSpPr>
        <a:xfrm>
          <a:off x="0" y="0"/>
          <a:ext cx="0" cy="0"/>
          <a:chOff x="0" y="0"/>
          <a:chExt cx="0" cy="0"/>
        </a:xfrm>
      </p:grpSpPr>
      <p:grpSp>
        <p:nvGrpSpPr>
          <p:cNvPr id="32" name="Do NOT modify this SEEDS Handout">
            <a:extLst>
              <a:ext uri="{FF2B5EF4-FFF2-40B4-BE49-F238E27FC236}">
                <a16:creationId xmlns:a16="http://schemas.microsoft.com/office/drawing/2014/main" id="{802F1792-82C0-7A8A-86C8-810BBB40F940}"/>
              </a:ext>
            </a:extLst>
          </p:cNvPr>
          <p:cNvGrpSpPr>
            <a:grpSpLocks noGrp="1" noUngrp="1" noRot="1" noMove="1" noResize="1"/>
          </p:cNvGrpSpPr>
          <p:nvPr userDrawn="1"/>
        </p:nvGrpSpPr>
        <p:grpSpPr>
          <a:xfrm>
            <a:off x="1797650" y="62552"/>
            <a:ext cx="8575009" cy="6363975"/>
            <a:chOff x="1797650" y="62552"/>
            <a:chExt cx="8575009" cy="6363975"/>
          </a:xfrm>
        </p:grpSpPr>
        <p:sp>
          <p:nvSpPr>
            <p:cNvPr id="2" name="Oval 1">
              <a:extLst>
                <a:ext uri="{FF2B5EF4-FFF2-40B4-BE49-F238E27FC236}">
                  <a16:creationId xmlns:a16="http://schemas.microsoft.com/office/drawing/2014/main" id="{9D863EDA-6D93-FAD9-E3A9-298C092867BE}"/>
                </a:ext>
              </a:extLst>
            </p:cNvPr>
            <p:cNvSpPr>
              <a:spLocks noGrp="1" noRot="1" noMove="1" noResize="1" noEditPoints="1" noAdjustHandles="1" noChangeArrowheads="1" noChangeShapeType="1"/>
            </p:cNvSpPr>
            <p:nvPr userDrawn="1"/>
          </p:nvSpPr>
          <p:spPr>
            <a:xfrm>
              <a:off x="3428249" y="714216"/>
              <a:ext cx="5221697" cy="5712311"/>
            </a:xfrm>
            <a:prstGeom prst="ellipse">
              <a:avLst/>
            </a:prstGeom>
            <a:solidFill>
              <a:schemeClr val="accent6">
                <a:lumMod val="60000"/>
                <a:lumOff val="4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3" name="Oval 2">
              <a:extLst>
                <a:ext uri="{FF2B5EF4-FFF2-40B4-BE49-F238E27FC236}">
                  <a16:creationId xmlns:a16="http://schemas.microsoft.com/office/drawing/2014/main" id="{B960A46D-FDC0-FEDA-D46A-D4A2EA72DFC1}"/>
                </a:ext>
              </a:extLst>
            </p:cNvPr>
            <p:cNvSpPr>
              <a:spLocks noGrp="1" noRot="1" noMove="1" noResize="1" noEditPoints="1" noAdjustHandles="1" noChangeArrowheads="1" noChangeShapeType="1"/>
            </p:cNvSpPr>
            <p:nvPr userDrawn="1"/>
          </p:nvSpPr>
          <p:spPr>
            <a:xfrm>
              <a:off x="1853136" y="717978"/>
              <a:ext cx="8314577" cy="5706795"/>
            </a:xfrm>
            <a:prstGeom prst="ellipse">
              <a:avLst/>
            </a:prstGeom>
            <a:solidFill>
              <a:schemeClr val="accent6">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4" name="Title">
              <a:extLst>
                <a:ext uri="{FF2B5EF4-FFF2-40B4-BE49-F238E27FC236}">
                  <a16:creationId xmlns:a16="http://schemas.microsoft.com/office/drawing/2014/main" id="{3A0C55C5-670D-8829-8C79-2A5630805866}"/>
                </a:ext>
              </a:extLst>
            </p:cNvPr>
            <p:cNvSpPr txBox="1">
              <a:spLocks noGrp="1" noRot="1" noMove="1" noResize="1" noEditPoints="1" noAdjustHandles="1" noChangeArrowheads="1" noChangeShapeType="1"/>
            </p:cNvSpPr>
            <p:nvPr userDrawn="1"/>
          </p:nvSpPr>
          <p:spPr>
            <a:xfrm>
              <a:off x="3907774" y="62552"/>
              <a:ext cx="4376454" cy="707886"/>
            </a:xfrm>
            <a:prstGeom prst="rect">
              <a:avLst/>
            </a:prstGeom>
            <a:noFill/>
          </p:spPr>
          <p:txBody>
            <a:bodyPr wrap="none" rtlCol="0">
              <a:spAutoFit/>
            </a:bodyPr>
            <a:lstStyle/>
            <a:p>
              <a:pPr algn="ctr"/>
              <a:r>
                <a:rPr lang="en-US" sz="4000" b="1" spc="265" dirty="0">
                  <a:solidFill>
                    <a:srgbClr val="6B8E23"/>
                  </a:solidFill>
                </a:rPr>
                <a:t>Recognizing Cues</a:t>
              </a:r>
            </a:p>
          </p:txBody>
        </p:sp>
        <p:sp>
          <p:nvSpPr>
            <p:cNvPr id="5" name="TextBox 4">
              <a:extLst>
                <a:ext uri="{FF2B5EF4-FFF2-40B4-BE49-F238E27FC236}">
                  <a16:creationId xmlns:a16="http://schemas.microsoft.com/office/drawing/2014/main" id="{45FAE2A4-A54C-F237-D6B9-7FC077B33EAB}"/>
                </a:ext>
              </a:extLst>
            </p:cNvPr>
            <p:cNvSpPr txBox="1">
              <a:spLocks noGrp="1" noRot="1" noMove="1" noResize="1" noEditPoints="1" noAdjustHandles="1" noChangeArrowheads="1" noChangeShapeType="1"/>
            </p:cNvSpPr>
            <p:nvPr userDrawn="1"/>
          </p:nvSpPr>
          <p:spPr>
            <a:xfrm>
              <a:off x="4752354" y="5504823"/>
              <a:ext cx="2947197" cy="679069"/>
            </a:xfrm>
            <a:prstGeom prst="rect">
              <a:avLst/>
            </a:prstGeom>
            <a:solidFill>
              <a:schemeClr val="bg1"/>
            </a:solidFill>
            <a:ln>
              <a:solidFill>
                <a:srgbClr val="0070C0"/>
              </a:solidFill>
            </a:ln>
          </p:spPr>
          <p:txBody>
            <a:bodyPr wrap="square" lIns="80682" tIns="40341" rIns="80682" bIns="40341" rtlCol="0" anchor="t">
              <a:spAutoFit/>
            </a:bodyPr>
            <a:lstStyle/>
            <a:p>
              <a:pPr marL="151287" indent="-151287">
                <a:buFont typeface="Arial" panose="020B0604020202020204" pitchFamily="34" charset="0"/>
                <a:buChar char="•"/>
              </a:pPr>
              <a:r>
                <a:rPr lang="en-US" sz="971" b="1" dirty="0">
                  <a:solidFill>
                    <a:srgbClr val="7030A0"/>
                  </a:solidFill>
                </a:rPr>
                <a:t>What kind of sound are they making? </a:t>
              </a:r>
            </a:p>
            <a:p>
              <a:pPr marL="151287" indent="-151287">
                <a:buFont typeface="Arial" panose="020B0604020202020204" pitchFamily="34" charset="0"/>
                <a:buChar char="•"/>
              </a:pPr>
              <a:r>
                <a:rPr lang="en-US" sz="971" b="1" dirty="0">
                  <a:solidFill>
                    <a:srgbClr val="7030A0"/>
                  </a:solidFill>
                </a:rPr>
                <a:t>What might they be trying to communicate?</a:t>
              </a:r>
              <a:endParaRPr lang="en-US" sz="971" b="1" dirty="0">
                <a:solidFill>
                  <a:srgbClr val="7030A0"/>
                </a:solidFill>
                <a:cs typeface="Calibri"/>
              </a:endParaRPr>
            </a:p>
            <a:p>
              <a:endParaRPr lang="en-US" sz="971" dirty="0">
                <a:solidFill>
                  <a:srgbClr val="7030A0"/>
                </a:solidFill>
              </a:endParaRPr>
            </a:p>
            <a:p>
              <a:r>
                <a:rPr lang="en-US" sz="971" dirty="0">
                  <a:solidFill>
                    <a:srgbClr val="7030A0"/>
                  </a:solidFill>
                </a:rPr>
                <a:t>Examples: cooing, babbling, talking, crying, whimpering</a:t>
              </a:r>
            </a:p>
          </p:txBody>
        </p:sp>
        <p:sp>
          <p:nvSpPr>
            <p:cNvPr id="6" name="TextBox 5">
              <a:extLst>
                <a:ext uri="{FF2B5EF4-FFF2-40B4-BE49-F238E27FC236}">
                  <a16:creationId xmlns:a16="http://schemas.microsoft.com/office/drawing/2014/main" id="{D056C8D8-C0D3-9E9F-010F-32F2DC4DC613}"/>
                </a:ext>
              </a:extLst>
            </p:cNvPr>
            <p:cNvSpPr txBox="1">
              <a:spLocks noGrp="1" noRot="1" noMove="1" noResize="1" noEditPoints="1" noAdjustHandles="1" noChangeArrowheads="1" noChangeShapeType="1"/>
            </p:cNvSpPr>
            <p:nvPr userDrawn="1"/>
          </p:nvSpPr>
          <p:spPr>
            <a:xfrm>
              <a:off x="1798459" y="4536100"/>
              <a:ext cx="1613647" cy="988732"/>
            </a:xfrm>
            <a:prstGeom prst="rect">
              <a:avLst/>
            </a:prstGeom>
            <a:solidFill>
              <a:schemeClr val="bg1"/>
            </a:solidFill>
            <a:ln>
              <a:solidFill>
                <a:srgbClr val="0070C0"/>
              </a:solidFill>
            </a:ln>
          </p:spPr>
          <p:txBody>
            <a:bodyPr wrap="square" rtlCol="0">
              <a:spAutoFit/>
            </a:bodyPr>
            <a:lstStyle/>
            <a:p>
              <a:pPr marL="151287" indent="-151287">
                <a:buFont typeface="Arial" panose="020B0604020202020204" pitchFamily="34" charset="0"/>
                <a:buChar char="•"/>
              </a:pPr>
              <a:r>
                <a:rPr lang="en-US" sz="971" b="1" dirty="0">
                  <a:solidFill>
                    <a:srgbClr val="7030A0"/>
                  </a:solidFill>
                </a:rPr>
                <a:t>What does their face seem to convey?</a:t>
              </a:r>
            </a:p>
            <a:p>
              <a:endParaRPr lang="en-US" sz="971" dirty="0">
                <a:solidFill>
                  <a:srgbClr val="7030A0"/>
                </a:solidFill>
              </a:endParaRPr>
            </a:p>
            <a:p>
              <a:r>
                <a:rPr lang="en-US" sz="971" dirty="0">
                  <a:solidFill>
                    <a:srgbClr val="7030A0"/>
                  </a:solidFill>
                </a:rPr>
                <a:t>Examples: smiling, wrinkled nose and raised upper lip, yawning, pouting</a:t>
              </a:r>
            </a:p>
          </p:txBody>
        </p:sp>
        <p:sp>
          <p:nvSpPr>
            <p:cNvPr id="7" name="TextBox 6">
              <a:extLst>
                <a:ext uri="{FF2B5EF4-FFF2-40B4-BE49-F238E27FC236}">
                  <a16:creationId xmlns:a16="http://schemas.microsoft.com/office/drawing/2014/main" id="{A5BF3B25-08B8-88FD-FF30-7A501E3B2586}"/>
                </a:ext>
              </a:extLst>
            </p:cNvPr>
            <p:cNvSpPr txBox="1">
              <a:spLocks noGrp="1" noRot="1" noMove="1" noResize="1" noEditPoints="1" noAdjustHandles="1" noChangeArrowheads="1" noChangeShapeType="1"/>
            </p:cNvSpPr>
            <p:nvPr userDrawn="1"/>
          </p:nvSpPr>
          <p:spPr>
            <a:xfrm>
              <a:off x="1797650" y="1764224"/>
              <a:ext cx="1613647" cy="1287532"/>
            </a:xfrm>
            <a:prstGeom prst="rect">
              <a:avLst/>
            </a:prstGeom>
            <a:solidFill>
              <a:schemeClr val="bg1"/>
            </a:solidFill>
            <a:ln>
              <a:solidFill>
                <a:srgbClr val="0070C0"/>
              </a:solidFill>
            </a:ln>
          </p:spPr>
          <p:txBody>
            <a:bodyPr wrap="square" rtlCol="0">
              <a:spAutoFit/>
            </a:bodyPr>
            <a:lstStyle/>
            <a:p>
              <a:pPr marL="151287" indent="-151287">
                <a:buFont typeface="Arial" panose="020B0604020202020204" pitchFamily="34" charset="0"/>
                <a:buChar char="•"/>
              </a:pPr>
              <a:r>
                <a:rPr lang="en-US" sz="971" b="1" dirty="0">
                  <a:solidFill>
                    <a:srgbClr val="7030A0"/>
                  </a:solidFill>
                </a:rPr>
                <a:t>Who or what are they looking at?</a:t>
              </a:r>
            </a:p>
            <a:p>
              <a:pPr marL="151287" indent="-151287">
                <a:buFont typeface="Arial" panose="020B0604020202020204" pitchFamily="34" charset="0"/>
                <a:buChar char="•"/>
              </a:pPr>
              <a:r>
                <a:rPr lang="en-US" sz="971" b="1" dirty="0">
                  <a:solidFill>
                    <a:srgbClr val="7030A0"/>
                  </a:solidFill>
                </a:rPr>
                <a:t>What is their level of alertness?</a:t>
              </a:r>
            </a:p>
            <a:p>
              <a:endParaRPr lang="en-US" sz="971" dirty="0">
                <a:solidFill>
                  <a:srgbClr val="7030A0"/>
                </a:solidFill>
              </a:endParaRPr>
            </a:p>
            <a:p>
              <a:r>
                <a:rPr lang="en-US" sz="971" dirty="0">
                  <a:solidFill>
                    <a:srgbClr val="7030A0"/>
                  </a:solidFill>
                </a:rPr>
                <a:t>Examples: bright gaze, looking away, eyes partly closed, yawning</a:t>
              </a:r>
            </a:p>
          </p:txBody>
        </p:sp>
        <p:sp>
          <p:nvSpPr>
            <p:cNvPr id="8" name="TextBox 7">
              <a:extLst>
                <a:ext uri="{FF2B5EF4-FFF2-40B4-BE49-F238E27FC236}">
                  <a16:creationId xmlns:a16="http://schemas.microsoft.com/office/drawing/2014/main" id="{026DF21A-7233-7367-FCD4-BE6D020E5C14}"/>
                </a:ext>
              </a:extLst>
            </p:cNvPr>
            <p:cNvSpPr txBox="1">
              <a:spLocks noGrp="1" noRot="1" noMove="1" noResize="1" noEditPoints="1" noAdjustHandles="1" noChangeArrowheads="1" noChangeShapeType="1"/>
            </p:cNvSpPr>
            <p:nvPr userDrawn="1"/>
          </p:nvSpPr>
          <p:spPr>
            <a:xfrm>
              <a:off x="8753841" y="1887598"/>
              <a:ext cx="1613647" cy="1287532"/>
            </a:xfrm>
            <a:prstGeom prst="rect">
              <a:avLst/>
            </a:prstGeom>
            <a:solidFill>
              <a:schemeClr val="bg1"/>
            </a:solidFill>
            <a:ln>
              <a:solidFill>
                <a:srgbClr val="0070C0"/>
              </a:solidFill>
            </a:ln>
          </p:spPr>
          <p:txBody>
            <a:bodyPr wrap="square" rtlCol="0">
              <a:spAutoFit/>
            </a:bodyPr>
            <a:lstStyle/>
            <a:p>
              <a:pPr marL="151287" indent="-151287">
                <a:buFont typeface="Arial" panose="020B0604020202020204" pitchFamily="34" charset="0"/>
                <a:buChar char="•"/>
              </a:pPr>
              <a:r>
                <a:rPr lang="en-US" sz="971" b="1" dirty="0">
                  <a:solidFill>
                    <a:srgbClr val="7030A0"/>
                  </a:solidFill>
                </a:rPr>
                <a:t>Is their head turned toward someone or something?</a:t>
              </a:r>
            </a:p>
            <a:p>
              <a:pPr marL="151287" indent="-151287">
                <a:buFont typeface="Arial" panose="020B0604020202020204" pitchFamily="34" charset="0"/>
                <a:buChar char="•"/>
              </a:pPr>
              <a:r>
                <a:rPr lang="en-US" sz="971" b="1" dirty="0">
                  <a:solidFill>
                    <a:srgbClr val="7030A0"/>
                  </a:solidFill>
                </a:rPr>
                <a:t>Does their body seem relaxed or tense?</a:t>
              </a:r>
            </a:p>
            <a:p>
              <a:endParaRPr lang="en-US" sz="971" dirty="0">
                <a:solidFill>
                  <a:srgbClr val="7030A0"/>
                </a:solidFill>
              </a:endParaRPr>
            </a:p>
            <a:p>
              <a:r>
                <a:rPr lang="en-US" sz="971" dirty="0">
                  <a:solidFill>
                    <a:srgbClr val="7030A0"/>
                  </a:solidFill>
                </a:rPr>
                <a:t>Examples: head tilted, arching back, tight fists</a:t>
              </a:r>
            </a:p>
          </p:txBody>
        </p:sp>
        <p:sp>
          <p:nvSpPr>
            <p:cNvPr id="9" name="TextBox 8">
              <a:extLst>
                <a:ext uri="{FF2B5EF4-FFF2-40B4-BE49-F238E27FC236}">
                  <a16:creationId xmlns:a16="http://schemas.microsoft.com/office/drawing/2014/main" id="{1DAB8BE9-7D46-733C-9B0D-67180F8E5A08}"/>
                </a:ext>
              </a:extLst>
            </p:cNvPr>
            <p:cNvSpPr txBox="1">
              <a:spLocks noGrp="1" noRot="1" noMove="1" noResize="1" noEditPoints="1" noAdjustHandles="1" noChangeArrowheads="1" noChangeShapeType="1"/>
            </p:cNvSpPr>
            <p:nvPr userDrawn="1"/>
          </p:nvSpPr>
          <p:spPr>
            <a:xfrm>
              <a:off x="8759012" y="4541556"/>
              <a:ext cx="1613647" cy="1586332"/>
            </a:xfrm>
            <a:prstGeom prst="rect">
              <a:avLst/>
            </a:prstGeom>
            <a:solidFill>
              <a:schemeClr val="bg1"/>
            </a:solidFill>
            <a:ln>
              <a:solidFill>
                <a:srgbClr val="0070C0"/>
              </a:solidFill>
            </a:ln>
          </p:spPr>
          <p:txBody>
            <a:bodyPr wrap="square" rtlCol="0">
              <a:spAutoFit/>
            </a:bodyPr>
            <a:lstStyle/>
            <a:p>
              <a:pPr marL="151287" indent="-151287">
                <a:buFont typeface="Arial" panose="020B0604020202020204" pitchFamily="34" charset="0"/>
                <a:buChar char="•"/>
              </a:pPr>
              <a:r>
                <a:rPr lang="en-US" sz="971" b="1" dirty="0">
                  <a:solidFill>
                    <a:srgbClr val="7030A0"/>
                  </a:solidFill>
                </a:rPr>
                <a:t>Do their movements seem organized and controlled?</a:t>
              </a:r>
            </a:p>
            <a:p>
              <a:pPr marL="151287" indent="-151287">
                <a:buFont typeface="Arial" panose="020B0604020202020204" pitchFamily="34" charset="0"/>
                <a:buChar char="•"/>
              </a:pPr>
              <a:r>
                <a:rPr lang="en-US" sz="971" b="1" dirty="0">
                  <a:solidFill>
                    <a:srgbClr val="7030A0"/>
                  </a:solidFill>
                </a:rPr>
                <a:t>Are they moving toward or away from something?</a:t>
              </a:r>
            </a:p>
            <a:p>
              <a:endParaRPr lang="en-US" sz="971" dirty="0">
                <a:solidFill>
                  <a:srgbClr val="7030A0"/>
                </a:solidFill>
              </a:endParaRPr>
            </a:p>
            <a:p>
              <a:r>
                <a:rPr lang="en-US" sz="971" dirty="0">
                  <a:solidFill>
                    <a:srgbClr val="7030A0"/>
                  </a:solidFill>
                </a:rPr>
                <a:t>Examples: crawling/walking away, waving arms, pointing, flailing, climbing</a:t>
              </a:r>
            </a:p>
          </p:txBody>
        </p:sp>
        <p:sp>
          <p:nvSpPr>
            <p:cNvPr id="10" name="Cloud Callout 1">
              <a:extLst>
                <a:ext uri="{FF2B5EF4-FFF2-40B4-BE49-F238E27FC236}">
                  <a16:creationId xmlns:a16="http://schemas.microsoft.com/office/drawing/2014/main" id="{D89F08E7-C0D8-5BA0-5A65-9E2BEF907F9B}"/>
                </a:ext>
              </a:extLst>
            </p:cNvPr>
            <p:cNvSpPr>
              <a:spLocks noGrp="1" noRot="1" noMove="1" noResize="1" noEditPoints="1" noAdjustHandles="1" noChangeArrowheads="1" noChangeShapeType="1"/>
            </p:cNvSpPr>
            <p:nvPr userDrawn="1"/>
          </p:nvSpPr>
          <p:spPr>
            <a:xfrm>
              <a:off x="5998322" y="989913"/>
              <a:ext cx="1342249" cy="724659"/>
            </a:xfrm>
            <a:prstGeom prst="cloudCallout">
              <a:avLst>
                <a:gd name="adj1" fmla="val -7531"/>
                <a:gd name="adj2" fmla="val 96108"/>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24" dirty="0"/>
                <a:t> </a:t>
              </a:r>
              <a:r>
                <a:rPr lang="en-US" sz="2824" dirty="0">
                  <a:solidFill>
                    <a:schemeClr val="tx1"/>
                  </a:solidFill>
                </a:rPr>
                <a:t>?</a:t>
              </a:r>
              <a:endParaRPr lang="en-US" sz="2824" dirty="0"/>
            </a:p>
          </p:txBody>
        </p:sp>
        <p:grpSp>
          <p:nvGrpSpPr>
            <p:cNvPr id="11" name="Gaze">
              <a:extLst>
                <a:ext uri="{FF2B5EF4-FFF2-40B4-BE49-F238E27FC236}">
                  <a16:creationId xmlns:a16="http://schemas.microsoft.com/office/drawing/2014/main" id="{990C7525-4F4E-59F1-CC68-38BFD55F646B}"/>
                </a:ext>
              </a:extLst>
            </p:cNvPr>
            <p:cNvGrpSpPr>
              <a:grpSpLocks noGrp="1" noUngrp="1" noRot="1" noMove="1" noResize="1"/>
            </p:cNvGrpSpPr>
            <p:nvPr userDrawn="1"/>
          </p:nvGrpSpPr>
          <p:grpSpPr>
            <a:xfrm>
              <a:off x="3470269" y="1601571"/>
              <a:ext cx="1613647" cy="1613647"/>
              <a:chOff x="2053372" y="1815114"/>
              <a:chExt cx="1828800" cy="1828800"/>
            </a:xfrm>
          </p:grpSpPr>
          <p:sp>
            <p:nvSpPr>
              <p:cNvPr id="12" name="gaze oval">
                <a:extLst>
                  <a:ext uri="{FF2B5EF4-FFF2-40B4-BE49-F238E27FC236}">
                    <a16:creationId xmlns:a16="http://schemas.microsoft.com/office/drawing/2014/main" id="{879813AB-2682-6B65-49F6-014E77AFC060}"/>
                  </a:ext>
                </a:extLst>
              </p:cNvPr>
              <p:cNvSpPr>
                <a:spLocks noGrp="1" noRot="1" noMove="1" noResize="1" noEditPoints="1" noAdjustHandles="1" noChangeArrowheads="1" noChangeShapeType="1"/>
              </p:cNvSpPr>
              <p:nvPr/>
            </p:nvSpPr>
            <p:spPr>
              <a:xfrm>
                <a:off x="2053372" y="1815114"/>
                <a:ext cx="1828800" cy="1828800"/>
              </a:xfrm>
              <a:prstGeom prst="ellipse">
                <a:avLst/>
              </a:prstGeom>
              <a:solidFill>
                <a:schemeClr val="accent1">
                  <a:lumMod val="40000"/>
                  <a:lumOff val="6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412" b="1" dirty="0">
                    <a:solidFill>
                      <a:schemeClr val="accent5">
                        <a:lumMod val="75000"/>
                      </a:schemeClr>
                    </a:solidFill>
                  </a:rPr>
                  <a:t>Gaze &amp; State of Alertness</a:t>
                </a:r>
              </a:p>
            </p:txBody>
          </p:sp>
          <p:pic>
            <p:nvPicPr>
              <p:cNvPr id="13" name="gaze eye">
                <a:extLst>
                  <a:ext uri="{FF2B5EF4-FFF2-40B4-BE49-F238E27FC236}">
                    <a16:creationId xmlns:a16="http://schemas.microsoft.com/office/drawing/2014/main" id="{25F470A0-EEBC-7A95-A6F9-AFDD0FA124D4}"/>
                  </a:ext>
                </a:extLst>
              </p:cNvPr>
              <p:cNvPicPr>
                <a:picLocks noGrp="1" noRot="1" noChangeAspect="1" noMove="1" noResize="1" noEditPoints="1" noAdjustHandles="1" noChangeArrowheads="1" noChangeShapeType="1" noCrop="1"/>
              </p:cNvPicPr>
              <p:nvPr/>
            </p:nvPicPr>
            <p:blipFill rotWithShape="1">
              <a:blip r:embed="rId2" cstate="print">
                <a:duotone>
                  <a:schemeClr val="accent5">
                    <a:shade val="45000"/>
                    <a:satMod val="135000"/>
                  </a:schemeClr>
                  <a:prstClr val="white"/>
                </a:duotone>
                <a:extLst>
                  <a:ext uri="{28A0092B-C50C-407E-A947-70E740481C1C}">
                    <a14:useLocalDpi xmlns:a14="http://schemas.microsoft.com/office/drawing/2010/main" val="0"/>
                  </a:ext>
                </a:extLst>
              </a:blip>
              <a:srcRect t="21125" b="35125"/>
              <a:stretch/>
            </p:blipFill>
            <p:spPr>
              <a:xfrm>
                <a:off x="2309428" y="2724853"/>
                <a:ext cx="1305668" cy="571230"/>
              </a:xfrm>
              <a:prstGeom prst="rect">
                <a:avLst/>
              </a:prstGeom>
            </p:spPr>
          </p:pic>
        </p:grpSp>
        <p:grpSp>
          <p:nvGrpSpPr>
            <p:cNvPr id="14" name="Vocalizations">
              <a:extLst>
                <a:ext uri="{FF2B5EF4-FFF2-40B4-BE49-F238E27FC236}">
                  <a16:creationId xmlns:a16="http://schemas.microsoft.com/office/drawing/2014/main" id="{EBE543F8-0840-FF43-68BB-C7927FDB7D66}"/>
                </a:ext>
              </a:extLst>
            </p:cNvPr>
            <p:cNvGrpSpPr>
              <a:grpSpLocks noGrp="1" noUngrp="1" noRot="1" noMove="1" noResize="1"/>
            </p:cNvGrpSpPr>
            <p:nvPr userDrawn="1"/>
          </p:nvGrpSpPr>
          <p:grpSpPr>
            <a:xfrm>
              <a:off x="5357173" y="3822094"/>
              <a:ext cx="1645920" cy="1645920"/>
              <a:chOff x="4127866" y="4308022"/>
              <a:chExt cx="1828800" cy="1828800"/>
            </a:xfrm>
          </p:grpSpPr>
          <p:sp>
            <p:nvSpPr>
              <p:cNvPr id="15" name="Oval 14">
                <a:extLst>
                  <a:ext uri="{FF2B5EF4-FFF2-40B4-BE49-F238E27FC236}">
                    <a16:creationId xmlns:a16="http://schemas.microsoft.com/office/drawing/2014/main" id="{AFE5241A-B3E5-4735-1DDB-58F2721969CF}"/>
                  </a:ext>
                </a:extLst>
              </p:cNvPr>
              <p:cNvSpPr>
                <a:spLocks noGrp="1" noRot="1" noMove="1" noResize="1" noEditPoints="1" noAdjustHandles="1" noChangeArrowheads="1" noChangeShapeType="1"/>
              </p:cNvSpPr>
              <p:nvPr/>
            </p:nvSpPr>
            <p:spPr>
              <a:xfrm>
                <a:off x="4127866" y="4308022"/>
                <a:ext cx="1828800" cy="1828800"/>
              </a:xfrm>
              <a:prstGeom prst="ellipse">
                <a:avLst/>
              </a:prstGeom>
              <a:solidFill>
                <a:schemeClr val="accent1">
                  <a:lumMod val="40000"/>
                  <a:lumOff val="6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412" b="1" dirty="0">
                    <a:solidFill>
                      <a:schemeClr val="accent5">
                        <a:lumMod val="75000"/>
                      </a:schemeClr>
                    </a:solidFill>
                  </a:rPr>
                  <a:t>Vocalizations</a:t>
                </a:r>
                <a:endParaRPr lang="en-US" sz="1235" b="1" dirty="0">
                  <a:solidFill>
                    <a:schemeClr val="accent5">
                      <a:lumMod val="75000"/>
                    </a:schemeClr>
                  </a:solidFill>
                </a:endParaRPr>
              </a:p>
            </p:txBody>
          </p:sp>
          <p:pic>
            <p:nvPicPr>
              <p:cNvPr id="16" name="Picture 15">
                <a:extLst>
                  <a:ext uri="{FF2B5EF4-FFF2-40B4-BE49-F238E27FC236}">
                    <a16:creationId xmlns:a16="http://schemas.microsoft.com/office/drawing/2014/main" id="{4841D879-C7E4-C77D-E093-AC1D09A40095}"/>
                  </a:ext>
                </a:extLst>
              </p:cNvPr>
              <p:cNvPicPr>
                <a:picLocks noGrp="1" noRot="1" noChangeAspect="1" noMove="1" noResize="1" noEditPoints="1" noAdjustHandles="1" noChangeArrowheads="1" noChangeShapeType="1" noCrop="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16377" t="20150" r="14748" b="25249"/>
              <a:stretch/>
            </p:blipFill>
            <p:spPr>
              <a:xfrm>
                <a:off x="4559293" y="5004614"/>
                <a:ext cx="947376" cy="754806"/>
              </a:xfrm>
              <a:prstGeom prst="rect">
                <a:avLst/>
              </a:prstGeom>
            </p:spPr>
          </p:pic>
        </p:grpSp>
        <p:grpSp>
          <p:nvGrpSpPr>
            <p:cNvPr id="17" name="Facial Exp">
              <a:extLst>
                <a:ext uri="{FF2B5EF4-FFF2-40B4-BE49-F238E27FC236}">
                  <a16:creationId xmlns:a16="http://schemas.microsoft.com/office/drawing/2014/main" id="{FF98232A-E1C2-288E-1A0B-061A1B1953A0}"/>
                </a:ext>
              </a:extLst>
            </p:cNvPr>
            <p:cNvGrpSpPr>
              <a:grpSpLocks noGrp="1" noUngrp="1" noRot="1" noMove="1" noResize="1"/>
            </p:cNvGrpSpPr>
            <p:nvPr userDrawn="1"/>
          </p:nvGrpSpPr>
          <p:grpSpPr>
            <a:xfrm>
              <a:off x="3389704" y="3517778"/>
              <a:ext cx="1613647" cy="1489681"/>
              <a:chOff x="177691" y="5079923"/>
              <a:chExt cx="1828800" cy="1688305"/>
            </a:xfrm>
          </p:grpSpPr>
          <p:sp>
            <p:nvSpPr>
              <p:cNvPr id="18" name="facial expressions oval">
                <a:extLst>
                  <a:ext uri="{FF2B5EF4-FFF2-40B4-BE49-F238E27FC236}">
                    <a16:creationId xmlns:a16="http://schemas.microsoft.com/office/drawing/2014/main" id="{F93E7D93-D050-A223-B607-CE3CB8B50B32}"/>
                  </a:ext>
                </a:extLst>
              </p:cNvPr>
              <p:cNvSpPr>
                <a:spLocks noGrp="1" noRot="1" noChangeAspect="1" noMove="1" noResize="1" noEditPoints="1" noAdjustHandles="1" noChangeArrowheads="1" noChangeShapeType="1"/>
              </p:cNvSpPr>
              <p:nvPr/>
            </p:nvSpPr>
            <p:spPr>
              <a:xfrm>
                <a:off x="177691" y="5079923"/>
                <a:ext cx="1828800" cy="1688305"/>
              </a:xfrm>
              <a:prstGeom prst="ellipse">
                <a:avLst/>
              </a:prstGeom>
              <a:solidFill>
                <a:schemeClr val="accent1">
                  <a:lumMod val="40000"/>
                  <a:lumOff val="6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412" b="1" dirty="0">
                    <a:solidFill>
                      <a:schemeClr val="accent5">
                        <a:lumMod val="75000"/>
                      </a:schemeClr>
                    </a:solidFill>
                  </a:rPr>
                  <a:t>Facial</a:t>
                </a:r>
              </a:p>
              <a:p>
                <a:pPr algn="ctr"/>
                <a:r>
                  <a:rPr lang="en-US" sz="1412" b="1" dirty="0">
                    <a:solidFill>
                      <a:schemeClr val="accent5">
                        <a:lumMod val="75000"/>
                      </a:schemeClr>
                    </a:solidFill>
                  </a:rPr>
                  <a:t>Expressions</a:t>
                </a:r>
              </a:p>
            </p:txBody>
          </p:sp>
          <p:pic>
            <p:nvPicPr>
              <p:cNvPr id="19" name="Picture 18">
                <a:extLst>
                  <a:ext uri="{FF2B5EF4-FFF2-40B4-BE49-F238E27FC236}">
                    <a16:creationId xmlns:a16="http://schemas.microsoft.com/office/drawing/2014/main" id="{4B2454DB-07C2-EFD1-C6E6-5635BBF8D15F}"/>
                  </a:ext>
                </a:extLst>
              </p:cNvPr>
              <p:cNvPicPr>
                <a:picLocks noGrp="1" noRot="1" noChangeAspect="1" noMove="1" noResize="1" noEditPoints="1" noAdjustHandles="1" noChangeArrowheads="1" noChangeShapeType="1" noCrop="1"/>
              </p:cNvPicPr>
              <p:nvPr/>
            </p:nvPicPr>
            <p:blipFill rotWithShape="1">
              <a:blip r:embed="rId4" cstate="print">
                <a:duotone>
                  <a:schemeClr val="accent5">
                    <a:shade val="45000"/>
                    <a:satMod val="135000"/>
                  </a:schemeClr>
                  <a:prstClr val="white"/>
                </a:duotone>
                <a:extLst>
                  <a:ext uri="{28A0092B-C50C-407E-A947-70E740481C1C}">
                    <a14:useLocalDpi xmlns:a14="http://schemas.microsoft.com/office/drawing/2010/main" val="0"/>
                  </a:ext>
                </a:extLst>
              </a:blip>
              <a:srcRect l="9252" t="9250" r="10622" b="22500"/>
              <a:stretch/>
            </p:blipFill>
            <p:spPr>
              <a:xfrm>
                <a:off x="970258" y="6091324"/>
                <a:ext cx="638124" cy="538225"/>
              </a:xfrm>
              <a:prstGeom prst="rect">
                <a:avLst/>
              </a:prstGeom>
            </p:spPr>
          </p:pic>
          <p:pic>
            <p:nvPicPr>
              <p:cNvPr id="20" name="Picture 19">
                <a:extLst>
                  <a:ext uri="{FF2B5EF4-FFF2-40B4-BE49-F238E27FC236}">
                    <a16:creationId xmlns:a16="http://schemas.microsoft.com/office/drawing/2014/main" id="{537A9377-7FF2-B6F0-02DD-3561073D8009}"/>
                  </a:ext>
                </a:extLst>
              </p:cNvPr>
              <p:cNvPicPr>
                <a:picLocks noGrp="1" noRot="1" noChangeAspect="1" noMove="1" noResize="1" noEditPoints="1" noAdjustHandles="1" noChangeArrowheads="1" noChangeShapeType="1" noCrop="1"/>
              </p:cNvPicPr>
              <p:nvPr/>
            </p:nvPicPr>
            <p:blipFill rotWithShape="1">
              <a:blip r:embed="rId5" cstate="print">
                <a:duotone>
                  <a:schemeClr val="accent5">
                    <a:shade val="45000"/>
                    <a:satMod val="135000"/>
                  </a:schemeClr>
                  <a:prstClr val="white"/>
                </a:duotone>
                <a:extLst>
                  <a:ext uri="{28A0092B-C50C-407E-A947-70E740481C1C}">
                    <a14:useLocalDpi xmlns:a14="http://schemas.microsoft.com/office/drawing/2010/main" val="0"/>
                  </a:ext>
                </a:extLst>
              </a:blip>
              <a:srcRect l="27515" t="19005" r="24398" b="30867"/>
              <a:stretch/>
            </p:blipFill>
            <p:spPr>
              <a:xfrm>
                <a:off x="381637" y="5845831"/>
                <a:ext cx="615893" cy="642032"/>
              </a:xfrm>
              <a:prstGeom prst="rect">
                <a:avLst/>
              </a:prstGeom>
            </p:spPr>
          </p:pic>
        </p:grpSp>
        <p:grpSp>
          <p:nvGrpSpPr>
            <p:cNvPr id="21" name="Motor">
              <a:extLst>
                <a:ext uri="{FF2B5EF4-FFF2-40B4-BE49-F238E27FC236}">
                  <a16:creationId xmlns:a16="http://schemas.microsoft.com/office/drawing/2014/main" id="{3200CB00-B233-203C-7D41-EA03FECFA92C}"/>
                </a:ext>
              </a:extLst>
            </p:cNvPr>
            <p:cNvGrpSpPr>
              <a:grpSpLocks noGrp="1" noUngrp="1" noRot="1" noMove="1" noResize="1"/>
            </p:cNvGrpSpPr>
            <p:nvPr userDrawn="1"/>
          </p:nvGrpSpPr>
          <p:grpSpPr>
            <a:xfrm>
              <a:off x="7149026" y="3542992"/>
              <a:ext cx="1613647" cy="1490911"/>
              <a:chOff x="4880785" y="123569"/>
              <a:chExt cx="1828800" cy="1689699"/>
            </a:xfrm>
          </p:grpSpPr>
          <p:sp>
            <p:nvSpPr>
              <p:cNvPr id="22" name="Oval 21">
                <a:extLst>
                  <a:ext uri="{FF2B5EF4-FFF2-40B4-BE49-F238E27FC236}">
                    <a16:creationId xmlns:a16="http://schemas.microsoft.com/office/drawing/2014/main" id="{166675D8-69C9-3529-D3A8-84FBA1481A9E}"/>
                  </a:ext>
                </a:extLst>
              </p:cNvPr>
              <p:cNvSpPr>
                <a:spLocks noGrp="1" noRot="1" noChangeAspect="1" noMove="1" noResize="1" noEditPoints="1" noAdjustHandles="1" noChangeArrowheads="1" noChangeShapeType="1"/>
              </p:cNvSpPr>
              <p:nvPr/>
            </p:nvSpPr>
            <p:spPr>
              <a:xfrm>
                <a:off x="4880785" y="123569"/>
                <a:ext cx="1828800" cy="1689699"/>
              </a:xfrm>
              <a:prstGeom prst="ellipse">
                <a:avLst/>
              </a:prstGeom>
              <a:solidFill>
                <a:schemeClr val="accent1">
                  <a:lumMod val="40000"/>
                  <a:lumOff val="6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412" b="1" dirty="0">
                    <a:solidFill>
                      <a:schemeClr val="accent5">
                        <a:lumMod val="75000"/>
                      </a:schemeClr>
                    </a:solidFill>
                  </a:rPr>
                  <a:t>Motor Movements</a:t>
                </a:r>
              </a:p>
            </p:txBody>
          </p:sp>
          <p:pic>
            <p:nvPicPr>
              <p:cNvPr id="23" name="Picture 22">
                <a:extLst>
                  <a:ext uri="{FF2B5EF4-FFF2-40B4-BE49-F238E27FC236}">
                    <a16:creationId xmlns:a16="http://schemas.microsoft.com/office/drawing/2014/main" id="{8FDE6434-7851-AB0E-1A9B-7E1D7BCB9CCD}"/>
                  </a:ext>
                </a:extLst>
              </p:cNvPr>
              <p:cNvPicPr>
                <a:picLocks noGrp="1" noRot="1" noChangeAspect="1" noMove="1" noResize="1" noEditPoints="1" noAdjustHandles="1" noChangeArrowheads="1" noChangeShapeType="1" noCrop="1"/>
              </p:cNvPicPr>
              <p:nvPr/>
            </p:nvPicPr>
            <p:blipFill rotWithShape="1">
              <a:blip r:embed="rId6" cstate="print">
                <a:duotone>
                  <a:schemeClr val="accent5">
                    <a:shade val="45000"/>
                    <a:satMod val="135000"/>
                  </a:schemeClr>
                  <a:prstClr val="white"/>
                </a:duotone>
                <a:extLst>
                  <a:ext uri="{28A0092B-C50C-407E-A947-70E740481C1C}">
                    <a14:useLocalDpi xmlns:a14="http://schemas.microsoft.com/office/drawing/2010/main" val="0"/>
                  </a:ext>
                </a:extLst>
              </a:blip>
              <a:srcRect b="37727"/>
              <a:stretch/>
            </p:blipFill>
            <p:spPr>
              <a:xfrm rot="20613644">
                <a:off x="5024796" y="964203"/>
                <a:ext cx="959836" cy="582149"/>
              </a:xfrm>
              <a:prstGeom prst="rect">
                <a:avLst/>
              </a:prstGeom>
            </p:spPr>
          </p:pic>
          <p:pic>
            <p:nvPicPr>
              <p:cNvPr id="24" name="Picture 23">
                <a:extLst>
                  <a:ext uri="{FF2B5EF4-FFF2-40B4-BE49-F238E27FC236}">
                    <a16:creationId xmlns:a16="http://schemas.microsoft.com/office/drawing/2014/main" id="{C24B61AC-5EDA-329B-6170-6B256D301A68}"/>
                  </a:ext>
                </a:extLst>
              </p:cNvPr>
              <p:cNvPicPr>
                <a:picLocks noGrp="1" noRot="1" noChangeAspect="1" noMove="1" noResize="1" noEditPoints="1" noAdjustHandles="1" noChangeArrowheads="1" noChangeShapeType="1" noCrop="1"/>
              </p:cNvPicPr>
              <p:nvPr/>
            </p:nvPicPr>
            <p:blipFill rotWithShape="1">
              <a:blip r:embed="rId7" cstate="print">
                <a:duotone>
                  <a:schemeClr val="accent5">
                    <a:shade val="45000"/>
                    <a:satMod val="135000"/>
                  </a:schemeClr>
                  <a:prstClr val="white"/>
                </a:duotone>
                <a:extLst>
                  <a:ext uri="{28A0092B-C50C-407E-A947-70E740481C1C}">
                    <a14:useLocalDpi xmlns:a14="http://schemas.microsoft.com/office/drawing/2010/main" val="0"/>
                  </a:ext>
                </a:extLst>
              </a:blip>
              <a:srcRect l="16626" t="1374" r="15498" b="15750"/>
              <a:stretch/>
            </p:blipFill>
            <p:spPr>
              <a:xfrm rot="468183">
                <a:off x="5786497" y="935035"/>
                <a:ext cx="551404" cy="655724"/>
              </a:xfrm>
              <a:prstGeom prst="rect">
                <a:avLst/>
              </a:prstGeom>
            </p:spPr>
          </p:pic>
        </p:grpSp>
        <p:grpSp>
          <p:nvGrpSpPr>
            <p:cNvPr id="25" name="Head and Body">
              <a:extLst>
                <a:ext uri="{FF2B5EF4-FFF2-40B4-BE49-F238E27FC236}">
                  <a16:creationId xmlns:a16="http://schemas.microsoft.com/office/drawing/2014/main" id="{8B1B9EC3-4D6F-6D1F-017B-477ED902F0E9}"/>
                </a:ext>
              </a:extLst>
            </p:cNvPr>
            <p:cNvGrpSpPr>
              <a:grpSpLocks noGrp="1" noUngrp="1" noRot="1" noMove="1" noResize="1"/>
            </p:cNvGrpSpPr>
            <p:nvPr userDrawn="1"/>
          </p:nvGrpSpPr>
          <p:grpSpPr>
            <a:xfrm>
              <a:off x="7047561" y="1500507"/>
              <a:ext cx="1645920" cy="1645920"/>
              <a:chOff x="6107636" y="1700575"/>
              <a:chExt cx="1865376" cy="1865376"/>
            </a:xfrm>
          </p:grpSpPr>
          <p:sp>
            <p:nvSpPr>
              <p:cNvPr id="26" name="Oval 25">
                <a:extLst>
                  <a:ext uri="{FF2B5EF4-FFF2-40B4-BE49-F238E27FC236}">
                    <a16:creationId xmlns:a16="http://schemas.microsoft.com/office/drawing/2014/main" id="{31BCFFA2-A21F-3D97-B72D-14CAB14F67F9}"/>
                  </a:ext>
                </a:extLst>
              </p:cNvPr>
              <p:cNvSpPr>
                <a:spLocks noGrp="1" noRot="1" noChangeAspect="1" noMove="1" noResize="1" noEditPoints="1" noAdjustHandles="1" noChangeArrowheads="1" noChangeShapeType="1"/>
              </p:cNvSpPr>
              <p:nvPr/>
            </p:nvSpPr>
            <p:spPr>
              <a:xfrm>
                <a:off x="6107636" y="1700575"/>
                <a:ext cx="1865376" cy="1865376"/>
              </a:xfrm>
              <a:prstGeom prst="ellipse">
                <a:avLst/>
              </a:prstGeom>
              <a:solidFill>
                <a:schemeClr val="accent1">
                  <a:lumMod val="40000"/>
                  <a:lumOff val="6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412" b="1" dirty="0">
                    <a:solidFill>
                      <a:schemeClr val="accent5">
                        <a:lumMod val="75000"/>
                      </a:schemeClr>
                    </a:solidFill>
                  </a:rPr>
                  <a:t>Head &amp; Body Position</a:t>
                </a:r>
              </a:p>
            </p:txBody>
          </p:sp>
          <p:pic>
            <p:nvPicPr>
              <p:cNvPr id="27" name="Picture 26">
                <a:extLst>
                  <a:ext uri="{FF2B5EF4-FFF2-40B4-BE49-F238E27FC236}">
                    <a16:creationId xmlns:a16="http://schemas.microsoft.com/office/drawing/2014/main" id="{FCBF0F35-453C-E3EC-8906-A059F9D3E568}"/>
                  </a:ext>
                </a:extLst>
              </p:cNvPr>
              <p:cNvPicPr>
                <a:picLocks noGrp="1" noRot="1" noChangeAspect="1" noMove="1" noResize="1" noEditPoints="1" noAdjustHandles="1" noChangeArrowheads="1" noChangeShapeType="1" noCrop="1"/>
              </p:cNvPicPr>
              <p:nvPr/>
            </p:nvPicPr>
            <p:blipFill rotWithShape="1">
              <a:blip r:embed="rId8" cstate="print">
                <a:duotone>
                  <a:schemeClr val="accent5">
                    <a:shade val="45000"/>
                    <a:satMod val="135000"/>
                  </a:schemeClr>
                  <a:prstClr val="white"/>
                </a:duotone>
                <a:extLst>
                  <a:ext uri="{28A0092B-C50C-407E-A947-70E740481C1C}">
                    <a14:useLocalDpi xmlns:a14="http://schemas.microsoft.com/office/drawing/2010/main" val="0"/>
                  </a:ext>
                </a:extLst>
              </a:blip>
              <a:srcRect l="22127" r="17123" b="16250"/>
              <a:stretch/>
            </p:blipFill>
            <p:spPr>
              <a:xfrm>
                <a:off x="6722324" y="2501420"/>
                <a:ext cx="657247" cy="906081"/>
              </a:xfrm>
              <a:prstGeom prst="rect">
                <a:avLst/>
              </a:prstGeom>
            </p:spPr>
          </p:pic>
        </p:grpSp>
        <p:grpSp>
          <p:nvGrpSpPr>
            <p:cNvPr id="28" name="Kids">
              <a:extLst>
                <a:ext uri="{FF2B5EF4-FFF2-40B4-BE49-F238E27FC236}">
                  <a16:creationId xmlns:a16="http://schemas.microsoft.com/office/drawing/2014/main" id="{431269AD-A3DA-B3AF-32AD-AACE7E2721FF}"/>
                </a:ext>
              </a:extLst>
            </p:cNvPr>
            <p:cNvGrpSpPr>
              <a:grpSpLocks noGrp="1" noUngrp="1" noRot="1" noMove="1" noResize="1"/>
            </p:cNvGrpSpPr>
            <p:nvPr userDrawn="1"/>
          </p:nvGrpSpPr>
          <p:grpSpPr>
            <a:xfrm>
              <a:off x="5083819" y="2183170"/>
              <a:ext cx="1910116" cy="1456035"/>
              <a:chOff x="3882062" y="2474259"/>
              <a:chExt cx="2164798" cy="1650173"/>
            </a:xfrm>
          </p:grpSpPr>
          <p:pic>
            <p:nvPicPr>
              <p:cNvPr id="29" name="Picture 28">
                <a:extLst>
                  <a:ext uri="{FF2B5EF4-FFF2-40B4-BE49-F238E27FC236}">
                    <a16:creationId xmlns:a16="http://schemas.microsoft.com/office/drawing/2014/main" id="{3E1485EB-21B1-FADF-29AE-E700F2CFE988}"/>
                  </a:ext>
                </a:extLst>
              </p:cNvPr>
              <p:cNvPicPr>
                <a:picLocks noGrp="1" noRot="1" noChangeAspect="1" noMove="1" noResize="1" noEditPoints="1" noAdjustHandles="1" noChangeArrowheads="1" noChangeShapeType="1" noCrop="1"/>
              </p:cNvPicPr>
              <p:nvPr/>
            </p:nvPicPr>
            <p:blipFill>
              <a:blip r:embed="rId9" cstate="print">
                <a:extLst>
                  <a:ext uri="{28A0092B-C50C-407E-A947-70E740481C1C}">
                    <a14:useLocalDpi xmlns:a14="http://schemas.microsoft.com/office/drawing/2010/main" val="0"/>
                  </a:ext>
                </a:extLst>
              </a:blip>
              <a:stretch>
                <a:fillRect/>
              </a:stretch>
            </p:blipFill>
            <p:spPr>
              <a:xfrm rot="21357368">
                <a:off x="3882062" y="3123233"/>
                <a:ext cx="1002381" cy="1001199"/>
              </a:xfrm>
              <a:prstGeom prst="rect">
                <a:avLst/>
              </a:prstGeom>
            </p:spPr>
          </p:pic>
          <p:pic>
            <p:nvPicPr>
              <p:cNvPr id="30" name="Picture 29">
                <a:extLst>
                  <a:ext uri="{FF2B5EF4-FFF2-40B4-BE49-F238E27FC236}">
                    <a16:creationId xmlns:a16="http://schemas.microsoft.com/office/drawing/2014/main" id="{F1AF8915-5C19-91C3-AB9B-A73E92A60227}"/>
                  </a:ext>
                </a:extLst>
              </p:cNvPr>
              <p:cNvPicPr>
                <a:picLocks noGrp="1" noRot="1" noChangeAspect="1" noMove="1" noResize="1" noEditPoints="1" noAdjustHandles="1" noChangeArrowheads="1" noChangeShapeType="1" noCrop="1"/>
              </p:cNvPicPr>
              <p:nvPr/>
            </p:nvPicPr>
            <p:blipFill>
              <a:blip r:embed="rId10">
                <a:extLst>
                  <a:ext uri="{28A0092B-C50C-407E-A947-70E740481C1C}">
                    <a14:useLocalDpi xmlns:a14="http://schemas.microsoft.com/office/drawing/2010/main" val="0"/>
                  </a:ext>
                </a:extLst>
              </a:blip>
              <a:stretch>
                <a:fillRect/>
              </a:stretch>
            </p:blipFill>
            <p:spPr>
              <a:xfrm>
                <a:off x="4645056" y="2474259"/>
                <a:ext cx="1401804" cy="1634629"/>
              </a:xfrm>
              <a:prstGeom prst="rect">
                <a:avLst/>
              </a:prstGeom>
            </p:spPr>
          </p:pic>
        </p:grpSp>
        <p:sp>
          <p:nvSpPr>
            <p:cNvPr id="31" name="Cloud Callout 29">
              <a:extLst>
                <a:ext uri="{FF2B5EF4-FFF2-40B4-BE49-F238E27FC236}">
                  <a16:creationId xmlns:a16="http://schemas.microsoft.com/office/drawing/2014/main" id="{05540A08-7851-257B-15F6-70C054AF1A39}"/>
                </a:ext>
              </a:extLst>
            </p:cNvPr>
            <p:cNvSpPr>
              <a:spLocks noGrp="1" noRot="1" noMove="1" noResize="1" noEditPoints="1" noAdjustHandles="1" noChangeArrowheads="1" noChangeShapeType="1"/>
            </p:cNvSpPr>
            <p:nvPr userDrawn="1"/>
          </p:nvSpPr>
          <p:spPr>
            <a:xfrm>
              <a:off x="5145458" y="1814584"/>
              <a:ext cx="704196" cy="466918"/>
            </a:xfrm>
            <a:prstGeom prst="cloudCallout">
              <a:avLst>
                <a:gd name="adj1" fmla="val -9014"/>
                <a:gd name="adj2" fmla="val 141481"/>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18" dirty="0">
                  <a:solidFill>
                    <a:schemeClr val="tx1"/>
                  </a:solidFill>
                </a:rPr>
                <a:t> ?</a:t>
              </a:r>
              <a:endParaRPr lang="en-US" sz="2118" dirty="0"/>
            </a:p>
          </p:txBody>
        </p:sp>
      </p:grpSp>
    </p:spTree>
    <p:extLst>
      <p:ext uri="{BB962C8B-B14F-4D97-AF65-F5344CB8AC3E}">
        <p14:creationId xmlns:p14="http://schemas.microsoft.com/office/powerpoint/2010/main" val="13692377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Sprouts HO 1 - Reconocer">
    <p:spTree>
      <p:nvGrpSpPr>
        <p:cNvPr id="1" name=""/>
        <p:cNvGrpSpPr/>
        <p:nvPr/>
      </p:nvGrpSpPr>
      <p:grpSpPr>
        <a:xfrm>
          <a:off x="0" y="0"/>
          <a:ext cx="0" cy="0"/>
          <a:chOff x="0" y="0"/>
          <a:chExt cx="0" cy="0"/>
        </a:xfrm>
      </p:grpSpPr>
      <p:grpSp>
        <p:nvGrpSpPr>
          <p:cNvPr id="3" name="Do NOT Modify this SEEDS Handout">
            <a:extLst>
              <a:ext uri="{FF2B5EF4-FFF2-40B4-BE49-F238E27FC236}">
                <a16:creationId xmlns:a16="http://schemas.microsoft.com/office/drawing/2014/main" id="{D573731A-1FA7-4842-62F8-38DD17FEDD04}"/>
              </a:ext>
            </a:extLst>
          </p:cNvPr>
          <p:cNvGrpSpPr>
            <a:grpSpLocks noGrp="1" noUngrp="1" noRot="1" noMove="1" noResize="1"/>
          </p:cNvGrpSpPr>
          <p:nvPr userDrawn="1"/>
        </p:nvGrpSpPr>
        <p:grpSpPr>
          <a:xfrm>
            <a:off x="1797650" y="101787"/>
            <a:ext cx="8610614" cy="6331756"/>
            <a:chOff x="1797650" y="101787"/>
            <a:chExt cx="8610614" cy="6331756"/>
          </a:xfrm>
        </p:grpSpPr>
        <p:sp>
          <p:nvSpPr>
            <p:cNvPr id="8" name="Oval 7">
              <a:extLst>
                <a:ext uri="{FF2B5EF4-FFF2-40B4-BE49-F238E27FC236}">
                  <a16:creationId xmlns:a16="http://schemas.microsoft.com/office/drawing/2014/main" id="{0494DB03-574C-B219-18B3-341ED0310955}"/>
                </a:ext>
              </a:extLst>
            </p:cNvPr>
            <p:cNvSpPr>
              <a:spLocks noGrp="1" noRot="1" noMove="1" noResize="1" noEditPoints="1" noAdjustHandles="1" noChangeArrowheads="1" noChangeShapeType="1"/>
            </p:cNvSpPr>
            <p:nvPr userDrawn="1"/>
          </p:nvSpPr>
          <p:spPr>
            <a:xfrm>
              <a:off x="3428249" y="721232"/>
              <a:ext cx="5221697" cy="5712311"/>
            </a:xfrm>
            <a:prstGeom prst="ellipse">
              <a:avLst/>
            </a:prstGeom>
            <a:solidFill>
              <a:schemeClr val="accent6">
                <a:lumMod val="60000"/>
                <a:lumOff val="4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12" name="Oval 11">
              <a:extLst>
                <a:ext uri="{FF2B5EF4-FFF2-40B4-BE49-F238E27FC236}">
                  <a16:creationId xmlns:a16="http://schemas.microsoft.com/office/drawing/2014/main" id="{E7CFD275-0EF0-E136-F84D-8CA8AA0E2876}"/>
                </a:ext>
              </a:extLst>
            </p:cNvPr>
            <p:cNvSpPr>
              <a:spLocks noGrp="1" noRot="1" noMove="1" noResize="1" noEditPoints="1" noAdjustHandles="1" noChangeArrowheads="1" noChangeShapeType="1"/>
            </p:cNvSpPr>
            <p:nvPr userDrawn="1"/>
          </p:nvSpPr>
          <p:spPr>
            <a:xfrm>
              <a:off x="1881808" y="721232"/>
              <a:ext cx="8314577" cy="5706795"/>
            </a:xfrm>
            <a:prstGeom prst="ellipse">
              <a:avLst/>
            </a:prstGeom>
            <a:solidFill>
              <a:schemeClr val="accent6">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pic>
          <p:nvPicPr>
            <p:cNvPr id="9" name="Baby"/>
            <p:cNvPicPr>
              <a:picLocks noGrp="1" noRot="1" noMove="1" noResize="1" noEditPoints="1" noAdjustHandles="1" noChangeArrowheads="1" noChangeShapeType="1" noCrop="1"/>
            </p:cNvPicPr>
            <p:nvPr userDrawn="1"/>
          </p:nvPicPr>
          <p:blipFill>
            <a:blip r:embed="rId2" cstate="print">
              <a:extLst>
                <a:ext uri="{28A0092B-C50C-407E-A947-70E740481C1C}">
                  <a14:useLocalDpi xmlns:a14="http://schemas.microsoft.com/office/drawing/2010/main" val="0"/>
                </a:ext>
              </a:extLst>
            </a:blip>
            <a:stretch>
              <a:fillRect/>
            </a:stretch>
          </p:blipFill>
          <p:spPr>
            <a:xfrm rot="21357368">
              <a:off x="5083820" y="2755794"/>
              <a:ext cx="884454" cy="883411"/>
            </a:xfrm>
            <a:prstGeom prst="rect">
              <a:avLst/>
            </a:prstGeom>
          </p:spPr>
        </p:pic>
        <p:pic>
          <p:nvPicPr>
            <p:cNvPr id="18" name="Girl Green Bows"/>
            <p:cNvPicPr>
              <a:picLocks noGrp="1" noRot="1" noMove="1" noResize="1" noEditPoints="1" noAdjustHandles="1" noChangeArrowheads="1" noChangeShapeType="1" noCrop="1"/>
            </p:cNvPicPr>
            <p:nvPr userDrawn="1"/>
          </p:nvPicPr>
          <p:blipFill>
            <a:blip r:embed="rId3">
              <a:extLst>
                <a:ext uri="{28A0092B-C50C-407E-A947-70E740481C1C}">
                  <a14:useLocalDpi xmlns:a14="http://schemas.microsoft.com/office/drawing/2010/main" val="0"/>
                </a:ext>
              </a:extLst>
            </a:blip>
            <a:stretch>
              <a:fillRect/>
            </a:stretch>
          </p:blipFill>
          <p:spPr>
            <a:xfrm>
              <a:off x="5757049" y="2183170"/>
              <a:ext cx="1236886" cy="1442320"/>
            </a:xfrm>
            <a:prstGeom prst="rect">
              <a:avLst/>
            </a:prstGeom>
          </p:spPr>
        </p:pic>
        <p:sp>
          <p:nvSpPr>
            <p:cNvPr id="48" name="TextBox 47"/>
            <p:cNvSpPr txBox="1">
              <a:spLocks noGrp="1" noRot="1" noMove="1" noResize="1" noEditPoints="1" noAdjustHandles="1" noChangeArrowheads="1" noChangeShapeType="1"/>
            </p:cNvSpPr>
            <p:nvPr userDrawn="1"/>
          </p:nvSpPr>
          <p:spPr>
            <a:xfrm>
              <a:off x="4752354" y="5504823"/>
              <a:ext cx="2876611" cy="828469"/>
            </a:xfrm>
            <a:prstGeom prst="rect">
              <a:avLst/>
            </a:prstGeom>
            <a:solidFill>
              <a:schemeClr val="bg1"/>
            </a:solidFill>
            <a:ln>
              <a:solidFill>
                <a:srgbClr val="0070C0"/>
              </a:solidFill>
            </a:ln>
          </p:spPr>
          <p:txBody>
            <a:bodyPr wrap="square" lIns="80682" tIns="40341" rIns="80682" bIns="40341" rtlCol="0" anchor="t">
              <a:spAutoFit/>
            </a:bodyPr>
            <a:lstStyle/>
            <a:p>
              <a:pPr marL="151287" indent="-151287">
                <a:buFont typeface="Arial" panose="020B0604020202020204" pitchFamily="34" charset="0"/>
                <a:buChar char="•"/>
              </a:pPr>
              <a:r>
                <a:rPr lang="es-ES" sz="971" b="1" dirty="0">
                  <a:solidFill>
                    <a:srgbClr val="7030A0"/>
                  </a:solidFill>
                </a:rPr>
                <a:t>¿Qué tipo de sonido está haciendo?</a:t>
              </a:r>
            </a:p>
            <a:p>
              <a:pPr marL="151287" indent="-151287">
                <a:buFont typeface="Arial" panose="020B0604020202020204" pitchFamily="34" charset="0"/>
                <a:buChar char="•"/>
              </a:pPr>
              <a:r>
                <a:rPr lang="es-ES" sz="971" b="1" dirty="0">
                  <a:solidFill>
                    <a:srgbClr val="7030A0"/>
                  </a:solidFill>
                </a:rPr>
                <a:t>¿Qué está tratando de comunicar?</a:t>
              </a:r>
            </a:p>
            <a:p>
              <a:endParaRPr lang="en-US" sz="971" dirty="0">
                <a:solidFill>
                  <a:srgbClr val="7030A0"/>
                </a:solidFill>
              </a:endParaRPr>
            </a:p>
            <a:p>
              <a:r>
                <a:rPr lang="es-ES" sz="971" dirty="0">
                  <a:solidFill>
                    <a:srgbClr val="7030A0"/>
                  </a:solidFill>
                </a:rPr>
                <a:t>Ejemplos: arrullo, balbuceo, hablando, llanto, gemidos</a:t>
              </a:r>
            </a:p>
          </p:txBody>
        </p:sp>
        <p:sp>
          <p:nvSpPr>
            <p:cNvPr id="49" name="TextBox 48"/>
            <p:cNvSpPr txBox="1">
              <a:spLocks noGrp="1" noRot="1" noMove="1" noResize="1" noEditPoints="1" noAdjustHandles="1" noChangeArrowheads="1" noChangeShapeType="1"/>
            </p:cNvSpPr>
            <p:nvPr userDrawn="1"/>
          </p:nvSpPr>
          <p:spPr>
            <a:xfrm>
              <a:off x="1798459" y="4536100"/>
              <a:ext cx="1613647" cy="1138132"/>
            </a:xfrm>
            <a:prstGeom prst="rect">
              <a:avLst/>
            </a:prstGeom>
            <a:solidFill>
              <a:schemeClr val="bg1"/>
            </a:solidFill>
            <a:ln>
              <a:solidFill>
                <a:srgbClr val="0070C0"/>
              </a:solidFill>
            </a:ln>
          </p:spPr>
          <p:txBody>
            <a:bodyPr wrap="square" rtlCol="0">
              <a:spAutoFit/>
            </a:bodyPr>
            <a:lstStyle/>
            <a:p>
              <a:pPr marL="151287" indent="-151287">
                <a:buFont typeface="Arial" panose="020B0604020202020204" pitchFamily="34" charset="0"/>
                <a:buChar char="•"/>
              </a:pPr>
              <a:r>
                <a:rPr lang="es-ES" sz="971" b="1" dirty="0">
                  <a:solidFill>
                    <a:srgbClr val="7030A0"/>
                  </a:solidFill>
                </a:rPr>
                <a:t>¿Qué parece demonstrar su expresión facial?</a:t>
              </a:r>
            </a:p>
            <a:p>
              <a:endParaRPr lang="en-US" sz="971" dirty="0">
                <a:solidFill>
                  <a:srgbClr val="7030A0"/>
                </a:solidFill>
              </a:endParaRPr>
            </a:p>
            <a:p>
              <a:r>
                <a:rPr lang="es-ES" sz="971" dirty="0">
                  <a:solidFill>
                    <a:srgbClr val="7030A0"/>
                  </a:solidFill>
                </a:rPr>
                <a:t>Ejemplos: sonrisa, nariz arrugada y labio superior levantado, bostezos, pucheros</a:t>
              </a:r>
            </a:p>
          </p:txBody>
        </p:sp>
        <p:sp>
          <p:nvSpPr>
            <p:cNvPr id="50" name="TextBox 49"/>
            <p:cNvSpPr txBox="1">
              <a:spLocks noGrp="1" noRot="1" noMove="1" noResize="1" noEditPoints="1" noAdjustHandles="1" noChangeArrowheads="1" noChangeShapeType="1"/>
            </p:cNvSpPr>
            <p:nvPr userDrawn="1"/>
          </p:nvSpPr>
          <p:spPr>
            <a:xfrm>
              <a:off x="1797650" y="1764224"/>
              <a:ext cx="1613647" cy="1436932"/>
            </a:xfrm>
            <a:prstGeom prst="rect">
              <a:avLst/>
            </a:prstGeom>
            <a:solidFill>
              <a:schemeClr val="bg1"/>
            </a:solidFill>
            <a:ln>
              <a:solidFill>
                <a:srgbClr val="0070C0"/>
              </a:solidFill>
            </a:ln>
          </p:spPr>
          <p:txBody>
            <a:bodyPr wrap="square" rtlCol="0">
              <a:spAutoFit/>
            </a:bodyPr>
            <a:lstStyle/>
            <a:p>
              <a:pPr marL="151287" indent="-151287">
                <a:buFont typeface="Arial" panose="020B0604020202020204" pitchFamily="34" charset="0"/>
                <a:buChar char="•"/>
              </a:pPr>
              <a:r>
                <a:rPr lang="es-ES" sz="971" b="1" dirty="0">
                  <a:solidFill>
                    <a:srgbClr val="7030A0"/>
                  </a:solidFill>
                </a:rPr>
                <a:t>¿A quién o qué está mirando?</a:t>
              </a:r>
            </a:p>
            <a:p>
              <a:pPr marL="151287" indent="-151287">
                <a:buFont typeface="Arial" panose="020B0604020202020204" pitchFamily="34" charset="0"/>
                <a:buChar char="•"/>
              </a:pPr>
              <a:r>
                <a:rPr lang="es-ES" sz="971" b="1" dirty="0">
                  <a:solidFill>
                    <a:srgbClr val="7030A0"/>
                  </a:solidFill>
                </a:rPr>
                <a:t>¿Cuál es su nivel de alerta?</a:t>
              </a:r>
            </a:p>
            <a:p>
              <a:endParaRPr lang="en-US" sz="971" dirty="0">
                <a:solidFill>
                  <a:srgbClr val="7030A0"/>
                </a:solidFill>
              </a:endParaRPr>
            </a:p>
            <a:p>
              <a:r>
                <a:rPr lang="es-ES" sz="971" dirty="0">
                  <a:solidFill>
                    <a:srgbClr val="7030A0"/>
                  </a:solidFill>
                </a:rPr>
                <a:t>Ejemplos: mirada brillante, apartar la mirada, ojos parcialmente cerrados, bostezando</a:t>
              </a:r>
            </a:p>
          </p:txBody>
        </p:sp>
        <p:sp>
          <p:nvSpPr>
            <p:cNvPr id="51" name="TextBox 50"/>
            <p:cNvSpPr txBox="1">
              <a:spLocks noGrp="1" noRot="1" noMove="1" noResize="1" noEditPoints="1" noAdjustHandles="1" noChangeArrowheads="1" noChangeShapeType="1"/>
            </p:cNvSpPr>
            <p:nvPr userDrawn="1"/>
          </p:nvSpPr>
          <p:spPr>
            <a:xfrm>
              <a:off x="8786415" y="1764224"/>
              <a:ext cx="1613647" cy="1436932"/>
            </a:xfrm>
            <a:prstGeom prst="rect">
              <a:avLst/>
            </a:prstGeom>
            <a:solidFill>
              <a:schemeClr val="bg1"/>
            </a:solidFill>
            <a:ln>
              <a:solidFill>
                <a:srgbClr val="0070C0"/>
              </a:solidFill>
            </a:ln>
          </p:spPr>
          <p:txBody>
            <a:bodyPr wrap="square" rtlCol="0">
              <a:spAutoFit/>
            </a:bodyPr>
            <a:lstStyle/>
            <a:p>
              <a:pPr marL="151287" indent="-151287">
                <a:buFont typeface="Arial" panose="020B0604020202020204" pitchFamily="34" charset="0"/>
                <a:buChar char="•"/>
              </a:pPr>
              <a:r>
                <a:rPr lang="es-ES" sz="971" b="1" dirty="0">
                  <a:solidFill>
                    <a:srgbClr val="7030A0"/>
                  </a:solidFill>
                </a:rPr>
                <a:t>¿Está su cabeza orientada hacia alguien o algo?</a:t>
              </a:r>
            </a:p>
            <a:p>
              <a:pPr marL="151287" indent="-151287">
                <a:buFont typeface="Arial" panose="020B0604020202020204" pitchFamily="34" charset="0"/>
                <a:buChar char="•"/>
              </a:pPr>
              <a:r>
                <a:rPr lang="es-ES" sz="971" b="1" dirty="0">
                  <a:solidFill>
                    <a:srgbClr val="7030A0"/>
                  </a:solidFill>
                </a:rPr>
                <a:t>¿Su cuerpo parece relajado o tenso?</a:t>
              </a:r>
            </a:p>
            <a:p>
              <a:endParaRPr lang="en-US" sz="971" dirty="0">
                <a:solidFill>
                  <a:srgbClr val="7030A0"/>
                </a:solidFill>
              </a:endParaRPr>
            </a:p>
            <a:p>
              <a:r>
                <a:rPr lang="es-ES" sz="971" dirty="0">
                  <a:solidFill>
                    <a:srgbClr val="7030A0"/>
                  </a:solidFill>
                </a:rPr>
                <a:t>Ejemplos: cabeza inclinada, doblar la espalda hacia atrás, puños apretados</a:t>
              </a:r>
            </a:p>
          </p:txBody>
        </p:sp>
        <p:sp>
          <p:nvSpPr>
            <p:cNvPr id="52" name="TextBox 51"/>
            <p:cNvSpPr txBox="1">
              <a:spLocks noGrp="1" noRot="1" noMove="1" noResize="1" noEditPoints="1" noAdjustHandles="1" noChangeArrowheads="1" noChangeShapeType="1"/>
            </p:cNvSpPr>
            <p:nvPr userDrawn="1"/>
          </p:nvSpPr>
          <p:spPr>
            <a:xfrm>
              <a:off x="8794617" y="4622794"/>
              <a:ext cx="1613647" cy="1287532"/>
            </a:xfrm>
            <a:prstGeom prst="rect">
              <a:avLst/>
            </a:prstGeom>
            <a:solidFill>
              <a:schemeClr val="bg1"/>
            </a:solidFill>
            <a:ln>
              <a:solidFill>
                <a:srgbClr val="0070C0"/>
              </a:solidFill>
            </a:ln>
          </p:spPr>
          <p:txBody>
            <a:bodyPr wrap="square" rtlCol="0">
              <a:spAutoFit/>
            </a:bodyPr>
            <a:lstStyle/>
            <a:p>
              <a:pPr marL="151287" indent="-151287">
                <a:buFont typeface="Arial" panose="020B0604020202020204" pitchFamily="34" charset="0"/>
                <a:buChar char="•"/>
              </a:pPr>
              <a:r>
                <a:rPr lang="es-US" sz="971" b="1" dirty="0">
                  <a:solidFill>
                    <a:srgbClr val="7030A0"/>
                  </a:solidFill>
                </a:rPr>
                <a:t>¿Sus movimientos parecen organizados y controlados?</a:t>
              </a:r>
            </a:p>
            <a:p>
              <a:pPr marL="151287" indent="-151287">
                <a:buFont typeface="Arial" panose="020B0604020202020204" pitchFamily="34" charset="0"/>
                <a:buChar char="•"/>
              </a:pPr>
              <a:r>
                <a:rPr lang="es-US" sz="971" b="1" dirty="0">
                  <a:solidFill>
                    <a:srgbClr val="7030A0"/>
                  </a:solidFill>
                </a:rPr>
                <a:t>¿</a:t>
              </a:r>
              <a:r>
                <a:rPr lang="es-ES" sz="971" b="1" dirty="0">
                  <a:solidFill>
                    <a:srgbClr val="7030A0"/>
                  </a:solidFill>
                </a:rPr>
                <a:t>Se está acercando o alejando de algo</a:t>
              </a:r>
              <a:r>
                <a:rPr lang="es-US" sz="971" b="1" dirty="0">
                  <a:solidFill>
                    <a:srgbClr val="7030A0"/>
                  </a:solidFill>
                </a:rPr>
                <a:t>?</a:t>
              </a:r>
            </a:p>
            <a:p>
              <a:endParaRPr lang="es-US" sz="971" dirty="0">
                <a:solidFill>
                  <a:srgbClr val="7030A0"/>
                </a:solidFill>
              </a:endParaRPr>
            </a:p>
            <a:p>
              <a:r>
                <a:rPr lang="es-US" sz="971" dirty="0">
                  <a:solidFill>
                    <a:srgbClr val="7030A0"/>
                  </a:solidFill>
                </a:rPr>
                <a:t>Ejemplos: gatear, agitar los brazos, apuntar, trepar</a:t>
              </a:r>
            </a:p>
          </p:txBody>
        </p:sp>
        <p:sp>
          <p:nvSpPr>
            <p:cNvPr id="2" name="Cloud Callout 1"/>
            <p:cNvSpPr>
              <a:spLocks noGrp="1" noRot="1" noMove="1" noResize="1" noEditPoints="1" noAdjustHandles="1" noChangeArrowheads="1" noChangeShapeType="1"/>
            </p:cNvSpPr>
            <p:nvPr userDrawn="1"/>
          </p:nvSpPr>
          <p:spPr>
            <a:xfrm>
              <a:off x="5998322" y="989913"/>
              <a:ext cx="1342249" cy="724659"/>
            </a:xfrm>
            <a:prstGeom prst="cloudCallout">
              <a:avLst>
                <a:gd name="adj1" fmla="val -7531"/>
                <a:gd name="adj2" fmla="val 96108"/>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24" dirty="0"/>
                <a:t> </a:t>
              </a:r>
              <a:r>
                <a:rPr lang="en-US" sz="2824" dirty="0">
                  <a:solidFill>
                    <a:schemeClr val="tx1"/>
                  </a:solidFill>
                </a:rPr>
                <a:t>?</a:t>
              </a:r>
              <a:endParaRPr lang="en-US" sz="2824" dirty="0"/>
            </a:p>
          </p:txBody>
        </p:sp>
        <p:sp>
          <p:nvSpPr>
            <p:cNvPr id="30" name="Cloud Callout 29"/>
            <p:cNvSpPr>
              <a:spLocks noGrp="1" noRot="1" noMove="1" noResize="1" noEditPoints="1" noAdjustHandles="1" noChangeArrowheads="1" noChangeShapeType="1"/>
            </p:cNvSpPr>
            <p:nvPr userDrawn="1"/>
          </p:nvSpPr>
          <p:spPr>
            <a:xfrm>
              <a:off x="5145458" y="1814584"/>
              <a:ext cx="704196" cy="466918"/>
            </a:xfrm>
            <a:prstGeom prst="cloudCallout">
              <a:avLst>
                <a:gd name="adj1" fmla="val -9014"/>
                <a:gd name="adj2" fmla="val 141481"/>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18" dirty="0">
                  <a:solidFill>
                    <a:schemeClr val="tx1"/>
                  </a:solidFill>
                </a:rPr>
                <a:t> ?</a:t>
              </a:r>
              <a:endParaRPr lang="en-US" sz="2118" dirty="0"/>
            </a:p>
          </p:txBody>
        </p:sp>
        <p:grpSp>
          <p:nvGrpSpPr>
            <p:cNvPr id="5" name="Group 4">
              <a:extLst>
                <a:ext uri="{FF2B5EF4-FFF2-40B4-BE49-F238E27FC236}">
                  <a16:creationId xmlns:a16="http://schemas.microsoft.com/office/drawing/2014/main" id="{092D3909-E384-05B0-1C0D-6931F80D1D2E}"/>
                </a:ext>
              </a:extLst>
            </p:cNvPr>
            <p:cNvGrpSpPr>
              <a:grpSpLocks noGrp="1" noUngrp="1" noRot="1" noMove="1" noResize="1"/>
            </p:cNvGrpSpPr>
            <p:nvPr userDrawn="1"/>
          </p:nvGrpSpPr>
          <p:grpSpPr>
            <a:xfrm>
              <a:off x="7038964" y="1500753"/>
              <a:ext cx="1694329" cy="1694329"/>
              <a:chOff x="7038964" y="1500753"/>
              <a:chExt cx="1694329" cy="1694329"/>
            </a:xfrm>
          </p:grpSpPr>
          <p:sp>
            <p:nvSpPr>
              <p:cNvPr id="53" name="Oval 52"/>
              <p:cNvSpPr>
                <a:spLocks noGrp="1" noRot="1" noChangeAspect="1" noMove="1" noResize="1" noEditPoints="1" noAdjustHandles="1" noChangeArrowheads="1" noChangeShapeType="1"/>
              </p:cNvSpPr>
              <p:nvPr/>
            </p:nvSpPr>
            <p:spPr>
              <a:xfrm>
                <a:off x="7038964" y="1500753"/>
                <a:ext cx="1694329" cy="1694329"/>
              </a:xfrm>
              <a:prstGeom prst="ellipse">
                <a:avLst/>
              </a:prstGeom>
              <a:solidFill>
                <a:schemeClr val="accent1">
                  <a:lumMod val="40000"/>
                  <a:lumOff val="6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s-US" sz="1235" b="1" dirty="0">
                    <a:solidFill>
                      <a:schemeClr val="accent5">
                        <a:lumMod val="75000"/>
                      </a:schemeClr>
                    </a:solidFill>
                  </a:rPr>
                  <a:t>Orientación de la cabeza y del cuerpo</a:t>
                </a:r>
              </a:p>
            </p:txBody>
          </p:sp>
          <p:pic>
            <p:nvPicPr>
              <p:cNvPr id="54" name="Picture 53"/>
              <p:cNvPicPr>
                <a:picLocks noGrp="1" noRot="1" noChangeAspect="1" noMove="1" noResize="1" noEditPoints="1" noAdjustHandles="1" noChangeArrowheads="1" noChangeShapeType="1" noCrop="1"/>
              </p:cNvPicPr>
              <p:nvPr/>
            </p:nvPicPr>
            <p:blipFill rotWithShape="1">
              <a:blip r:embed="rId4" cstate="print">
                <a:duotone>
                  <a:schemeClr val="accent5">
                    <a:shade val="45000"/>
                    <a:satMod val="135000"/>
                  </a:schemeClr>
                  <a:prstClr val="white"/>
                </a:duotone>
                <a:extLst>
                  <a:ext uri="{28A0092B-C50C-407E-A947-70E740481C1C}">
                    <a14:useLocalDpi xmlns:a14="http://schemas.microsoft.com/office/drawing/2010/main" val="0"/>
                  </a:ext>
                </a:extLst>
              </a:blip>
              <a:srcRect l="22127" r="17123" b="16250"/>
              <a:stretch/>
            </p:blipFill>
            <p:spPr>
              <a:xfrm>
                <a:off x="7665139" y="2388985"/>
                <a:ext cx="536951" cy="740242"/>
              </a:xfrm>
              <a:prstGeom prst="rect">
                <a:avLst/>
              </a:prstGeom>
            </p:spPr>
          </p:pic>
        </p:grpSp>
        <p:grpSp>
          <p:nvGrpSpPr>
            <p:cNvPr id="10" name="Group 9">
              <a:extLst>
                <a:ext uri="{FF2B5EF4-FFF2-40B4-BE49-F238E27FC236}">
                  <a16:creationId xmlns:a16="http://schemas.microsoft.com/office/drawing/2014/main" id="{6AEC3B95-7C4D-D540-EEC2-B82D99D00BA5}"/>
                </a:ext>
              </a:extLst>
            </p:cNvPr>
            <p:cNvGrpSpPr>
              <a:grpSpLocks noGrp="1" noUngrp="1" noRot="1" noMove="1" noResize="1"/>
            </p:cNvGrpSpPr>
            <p:nvPr userDrawn="1"/>
          </p:nvGrpSpPr>
          <p:grpSpPr>
            <a:xfrm>
              <a:off x="7144565" y="3342125"/>
              <a:ext cx="1694329" cy="1694329"/>
              <a:chOff x="7144565" y="3342125"/>
              <a:chExt cx="1694329" cy="1694329"/>
            </a:xfrm>
          </p:grpSpPr>
          <p:sp>
            <p:nvSpPr>
              <p:cNvPr id="43" name="Oval 42"/>
              <p:cNvSpPr>
                <a:spLocks noGrp="1" noRot="1" noChangeAspect="1" noMove="1" noResize="1" noEditPoints="1" noAdjustHandles="1" noChangeArrowheads="1" noChangeShapeType="1"/>
              </p:cNvSpPr>
              <p:nvPr/>
            </p:nvSpPr>
            <p:spPr>
              <a:xfrm>
                <a:off x="7144565" y="3342125"/>
                <a:ext cx="1694329" cy="1694329"/>
              </a:xfrm>
              <a:prstGeom prst="ellipse">
                <a:avLst/>
              </a:prstGeom>
              <a:solidFill>
                <a:schemeClr val="accent1">
                  <a:lumMod val="40000"/>
                  <a:lumOff val="6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s-US" sz="1235" b="1" dirty="0">
                    <a:solidFill>
                      <a:schemeClr val="accent5">
                        <a:lumMod val="75000"/>
                      </a:schemeClr>
                    </a:solidFill>
                  </a:rPr>
                  <a:t>Movimientos motrices</a:t>
                </a:r>
              </a:p>
            </p:txBody>
          </p:sp>
          <p:pic>
            <p:nvPicPr>
              <p:cNvPr id="44" name="Picture 43"/>
              <p:cNvPicPr>
                <a:picLocks noGrp="1" noRot="1" noChangeAspect="1" noMove="1" noResize="1" noEditPoints="1" noAdjustHandles="1" noChangeArrowheads="1" noChangeShapeType="1" noCrop="1"/>
              </p:cNvPicPr>
              <p:nvPr/>
            </p:nvPicPr>
            <p:blipFill rotWithShape="1">
              <a:blip r:embed="rId5" cstate="print">
                <a:duotone>
                  <a:schemeClr val="accent5">
                    <a:shade val="45000"/>
                    <a:satMod val="135000"/>
                  </a:schemeClr>
                  <a:prstClr val="white"/>
                </a:duotone>
                <a:extLst>
                  <a:ext uri="{28A0092B-C50C-407E-A947-70E740481C1C}">
                    <a14:useLocalDpi xmlns:a14="http://schemas.microsoft.com/office/drawing/2010/main" val="0"/>
                  </a:ext>
                </a:extLst>
              </a:blip>
              <a:srcRect b="37727"/>
              <a:stretch/>
            </p:blipFill>
            <p:spPr>
              <a:xfrm rot="20613644">
                <a:off x="7305051" y="4162916"/>
                <a:ext cx="846914" cy="555947"/>
              </a:xfrm>
              <a:prstGeom prst="rect">
                <a:avLst/>
              </a:prstGeom>
            </p:spPr>
          </p:pic>
          <p:pic>
            <p:nvPicPr>
              <p:cNvPr id="45" name="Picture 44"/>
              <p:cNvPicPr>
                <a:picLocks noGrp="1" noRot="1" noChangeAspect="1" noMove="1" noResize="1" noEditPoints="1" noAdjustHandles="1" noChangeArrowheads="1" noChangeShapeType="1" noCrop="1"/>
              </p:cNvPicPr>
              <p:nvPr/>
            </p:nvPicPr>
            <p:blipFill rotWithShape="1">
              <a:blip r:embed="rId6" cstate="print">
                <a:duotone>
                  <a:schemeClr val="accent5">
                    <a:shade val="45000"/>
                    <a:satMod val="135000"/>
                  </a:schemeClr>
                  <a:prstClr val="white"/>
                </a:duotone>
                <a:extLst>
                  <a:ext uri="{28A0092B-C50C-407E-A947-70E740481C1C}">
                    <a14:useLocalDpi xmlns:a14="http://schemas.microsoft.com/office/drawing/2010/main" val="0"/>
                  </a:ext>
                </a:extLst>
              </a:blip>
              <a:srcRect l="16626" t="1374" r="15498" b="15750"/>
              <a:stretch/>
            </p:blipFill>
            <p:spPr>
              <a:xfrm rot="468183">
                <a:off x="7977140" y="4135058"/>
                <a:ext cx="486533" cy="626210"/>
              </a:xfrm>
              <a:prstGeom prst="rect">
                <a:avLst/>
              </a:prstGeom>
            </p:spPr>
          </p:pic>
        </p:grpSp>
        <p:grpSp>
          <p:nvGrpSpPr>
            <p:cNvPr id="15" name="Group 14">
              <a:extLst>
                <a:ext uri="{FF2B5EF4-FFF2-40B4-BE49-F238E27FC236}">
                  <a16:creationId xmlns:a16="http://schemas.microsoft.com/office/drawing/2014/main" id="{FA77DC05-C9FA-0784-40D1-78EC4D30E9C4}"/>
                </a:ext>
              </a:extLst>
            </p:cNvPr>
            <p:cNvGrpSpPr>
              <a:grpSpLocks noGrp="1" noUngrp="1" noRot="1" noMove="1" noResize="1"/>
            </p:cNvGrpSpPr>
            <p:nvPr userDrawn="1"/>
          </p:nvGrpSpPr>
          <p:grpSpPr>
            <a:xfrm>
              <a:off x="5305564" y="3728199"/>
              <a:ext cx="1694329" cy="1694329"/>
              <a:chOff x="5305564" y="3728199"/>
              <a:chExt cx="1694329" cy="1694329"/>
            </a:xfrm>
          </p:grpSpPr>
          <p:sp>
            <p:nvSpPr>
              <p:cNvPr id="37" name="Oval 36"/>
              <p:cNvSpPr>
                <a:spLocks noGrp="1" noRot="1" noMove="1" noResize="1" noEditPoints="1" noAdjustHandles="1" noChangeArrowheads="1" noChangeShapeType="1"/>
              </p:cNvSpPr>
              <p:nvPr/>
            </p:nvSpPr>
            <p:spPr>
              <a:xfrm>
                <a:off x="5305564" y="3728199"/>
                <a:ext cx="1694329" cy="1694329"/>
              </a:xfrm>
              <a:prstGeom prst="ellipse">
                <a:avLst/>
              </a:prstGeom>
              <a:solidFill>
                <a:schemeClr val="accent1">
                  <a:lumMod val="40000"/>
                  <a:lumOff val="6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s-US" sz="1235" b="1" dirty="0">
                    <a:solidFill>
                      <a:schemeClr val="accent5">
                        <a:lumMod val="75000"/>
                      </a:schemeClr>
                    </a:solidFill>
                  </a:rPr>
                  <a:t>Vocalizaciones</a:t>
                </a:r>
                <a:endParaRPr lang="es-US" sz="1059" b="1" dirty="0">
                  <a:solidFill>
                    <a:schemeClr val="accent5">
                      <a:lumMod val="75000"/>
                    </a:schemeClr>
                  </a:solidFill>
                </a:endParaRPr>
              </a:p>
            </p:txBody>
          </p:sp>
          <p:pic>
            <p:nvPicPr>
              <p:cNvPr id="56" name="Lips"/>
              <p:cNvPicPr>
                <a:picLocks noGrp="1" noRot="1" noChangeAspect="1" noMove="1" noResize="1" noEditPoints="1" noAdjustHandles="1" noChangeArrowheads="1" noChangeShapeType="1" noCrop="1"/>
              </p:cNvPicPr>
              <p:nvPr/>
            </p:nvPicPr>
            <p:blipFill rotWithShape="1">
              <a:blip r:embed="rId7" cstate="print">
                <a:duotone>
                  <a:schemeClr val="accent5">
                    <a:shade val="45000"/>
                    <a:satMod val="135000"/>
                  </a:schemeClr>
                  <a:prstClr val="white"/>
                </a:duotone>
                <a:extLst>
                  <a:ext uri="{28A0092B-C50C-407E-A947-70E740481C1C}">
                    <a14:useLocalDpi xmlns:a14="http://schemas.microsoft.com/office/drawing/2010/main" val="0"/>
                  </a:ext>
                </a:extLst>
              </a:blip>
              <a:srcRect l="16377" t="20150" r="14748" b="25249"/>
              <a:stretch/>
            </p:blipFill>
            <p:spPr>
              <a:xfrm>
                <a:off x="5734635" y="4472306"/>
                <a:ext cx="835920" cy="666005"/>
              </a:xfrm>
              <a:prstGeom prst="rect">
                <a:avLst/>
              </a:prstGeom>
            </p:spPr>
          </p:pic>
        </p:grpSp>
        <p:grpSp>
          <p:nvGrpSpPr>
            <p:cNvPr id="11" name="Group 10">
              <a:extLst>
                <a:ext uri="{FF2B5EF4-FFF2-40B4-BE49-F238E27FC236}">
                  <a16:creationId xmlns:a16="http://schemas.microsoft.com/office/drawing/2014/main" id="{96FCA331-0422-9137-BAA3-21CACE9FF3E1}"/>
                </a:ext>
              </a:extLst>
            </p:cNvPr>
            <p:cNvGrpSpPr>
              <a:grpSpLocks noGrp="1" noUngrp="1" noRot="1" noMove="1" noResize="1"/>
            </p:cNvGrpSpPr>
            <p:nvPr userDrawn="1"/>
          </p:nvGrpSpPr>
          <p:grpSpPr>
            <a:xfrm>
              <a:off x="3444508" y="3504139"/>
              <a:ext cx="1694329" cy="1694329"/>
              <a:chOff x="3444508" y="3504139"/>
              <a:chExt cx="1694329" cy="1694329"/>
            </a:xfrm>
          </p:grpSpPr>
          <p:sp>
            <p:nvSpPr>
              <p:cNvPr id="39" name="facial expressions oval"/>
              <p:cNvSpPr>
                <a:spLocks noGrp="1" noRot="1" noChangeAspect="1" noMove="1" noResize="1" noEditPoints="1" noAdjustHandles="1" noChangeArrowheads="1" noChangeShapeType="1"/>
              </p:cNvSpPr>
              <p:nvPr/>
            </p:nvSpPr>
            <p:spPr>
              <a:xfrm>
                <a:off x="3444508" y="3504139"/>
                <a:ext cx="1694329" cy="1694329"/>
              </a:xfrm>
              <a:prstGeom prst="ellipse">
                <a:avLst/>
              </a:prstGeom>
              <a:solidFill>
                <a:schemeClr val="accent1">
                  <a:lumMod val="40000"/>
                  <a:lumOff val="6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s-US" sz="1235" b="1" dirty="0">
                    <a:solidFill>
                      <a:schemeClr val="accent5">
                        <a:lumMod val="75000"/>
                      </a:schemeClr>
                    </a:solidFill>
                  </a:rPr>
                  <a:t>Expresiones faciales</a:t>
                </a:r>
              </a:p>
            </p:txBody>
          </p:sp>
          <p:pic>
            <p:nvPicPr>
              <p:cNvPr id="40" name="Picture 39"/>
              <p:cNvPicPr>
                <a:picLocks noGrp="1" noRot="1" noChangeAspect="1" noMove="1" noResize="1" noEditPoints="1" noAdjustHandles="1" noChangeArrowheads="1" noChangeShapeType="1" noCrop="1"/>
              </p:cNvPicPr>
              <p:nvPr/>
            </p:nvPicPr>
            <p:blipFill rotWithShape="1">
              <a:blip r:embed="rId8" cstate="print">
                <a:duotone>
                  <a:schemeClr val="accent5">
                    <a:shade val="45000"/>
                    <a:satMod val="135000"/>
                  </a:schemeClr>
                  <a:prstClr val="white"/>
                </a:duotone>
                <a:extLst>
                  <a:ext uri="{28A0092B-C50C-407E-A947-70E740481C1C}">
                    <a14:useLocalDpi xmlns:a14="http://schemas.microsoft.com/office/drawing/2010/main" val="0"/>
                  </a:ext>
                </a:extLst>
              </a:blip>
              <a:srcRect l="9252" t="9250" r="10622" b="22500"/>
              <a:stretch/>
            </p:blipFill>
            <p:spPr>
              <a:xfrm>
                <a:off x="4217569" y="4440888"/>
                <a:ext cx="591203" cy="540145"/>
              </a:xfrm>
              <a:prstGeom prst="rect">
                <a:avLst/>
              </a:prstGeom>
            </p:spPr>
          </p:pic>
          <p:pic>
            <p:nvPicPr>
              <p:cNvPr id="41" name="Picture 40"/>
              <p:cNvPicPr>
                <a:picLocks noGrp="1" noRot="1" noChangeAspect="1" noMove="1" noResize="1" noEditPoints="1" noAdjustHandles="1" noChangeArrowheads="1" noChangeShapeType="1" noCrop="1"/>
              </p:cNvPicPr>
              <p:nvPr/>
            </p:nvPicPr>
            <p:blipFill rotWithShape="1">
              <a:blip r:embed="rId9" cstate="print">
                <a:duotone>
                  <a:schemeClr val="accent5">
                    <a:shade val="45000"/>
                    <a:satMod val="135000"/>
                  </a:schemeClr>
                  <a:prstClr val="white"/>
                </a:duotone>
                <a:extLst>
                  <a:ext uri="{28A0092B-C50C-407E-A947-70E740481C1C}">
                    <a14:useLocalDpi xmlns:a14="http://schemas.microsoft.com/office/drawing/2010/main" val="0"/>
                  </a:ext>
                </a:extLst>
              </a:blip>
              <a:srcRect l="27515" t="19005" r="24398" b="30867"/>
              <a:stretch/>
            </p:blipFill>
            <p:spPr>
              <a:xfrm>
                <a:off x="3709088" y="4230487"/>
                <a:ext cx="570607" cy="644323"/>
              </a:xfrm>
              <a:prstGeom prst="rect">
                <a:avLst/>
              </a:prstGeom>
            </p:spPr>
          </p:pic>
        </p:grpSp>
        <p:grpSp>
          <p:nvGrpSpPr>
            <p:cNvPr id="14" name="Group 13">
              <a:extLst>
                <a:ext uri="{FF2B5EF4-FFF2-40B4-BE49-F238E27FC236}">
                  <a16:creationId xmlns:a16="http://schemas.microsoft.com/office/drawing/2014/main" id="{1304A77B-C67F-F535-CF4A-C72F19F059EC}"/>
                </a:ext>
              </a:extLst>
            </p:cNvPr>
            <p:cNvGrpSpPr>
              <a:grpSpLocks noGrp="1" noUngrp="1" noRot="1" noMove="1" noResize="1"/>
            </p:cNvGrpSpPr>
            <p:nvPr userDrawn="1"/>
          </p:nvGrpSpPr>
          <p:grpSpPr>
            <a:xfrm>
              <a:off x="3444508" y="1599409"/>
              <a:ext cx="1694329" cy="1694329"/>
              <a:chOff x="3444508" y="1599409"/>
              <a:chExt cx="1694329" cy="1694329"/>
            </a:xfrm>
          </p:grpSpPr>
          <p:sp>
            <p:nvSpPr>
              <p:cNvPr id="36" name="gaze oval"/>
              <p:cNvSpPr>
                <a:spLocks noGrp="1" noRot="1" noMove="1" noResize="1" noEditPoints="1" noAdjustHandles="1" noChangeArrowheads="1" noChangeShapeType="1"/>
              </p:cNvSpPr>
              <p:nvPr/>
            </p:nvSpPr>
            <p:spPr>
              <a:xfrm>
                <a:off x="3444508" y="1599409"/>
                <a:ext cx="1694329" cy="1694329"/>
              </a:xfrm>
              <a:prstGeom prst="ellipse">
                <a:avLst/>
              </a:prstGeom>
              <a:solidFill>
                <a:schemeClr val="accent1">
                  <a:lumMod val="40000"/>
                  <a:lumOff val="6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s-US" sz="1235" b="1" dirty="0">
                    <a:solidFill>
                      <a:schemeClr val="accent5">
                        <a:lumMod val="75000"/>
                      </a:schemeClr>
                    </a:solidFill>
                  </a:rPr>
                  <a:t>Mirada y estado de alerta</a:t>
                </a:r>
              </a:p>
            </p:txBody>
          </p:sp>
          <p:pic>
            <p:nvPicPr>
              <p:cNvPr id="55" name="gaze eye"/>
              <p:cNvPicPr>
                <a:picLocks noGrp="1" noRot="1" noChangeAspect="1" noMove="1" noResize="1" noEditPoints="1" noAdjustHandles="1" noChangeArrowheads="1" noChangeShapeType="1" noCrop="1"/>
              </p:cNvPicPr>
              <p:nvPr/>
            </p:nvPicPr>
            <p:blipFill rotWithShape="1">
              <a:blip r:embed="rId10" cstate="print">
                <a:duotone>
                  <a:schemeClr val="accent5">
                    <a:shade val="45000"/>
                    <a:satMod val="135000"/>
                  </a:schemeClr>
                  <a:prstClr val="white"/>
                </a:duotone>
                <a:extLst>
                  <a:ext uri="{28A0092B-C50C-407E-A947-70E740481C1C}">
                    <a14:useLocalDpi xmlns:a14="http://schemas.microsoft.com/office/drawing/2010/main" val="0"/>
                  </a:ext>
                </a:extLst>
              </a:blip>
              <a:srcRect t="21125" b="35125"/>
              <a:stretch/>
            </p:blipFill>
            <p:spPr>
              <a:xfrm>
                <a:off x="3709088" y="2545677"/>
                <a:ext cx="1152060" cy="504026"/>
              </a:xfrm>
              <a:prstGeom prst="rect">
                <a:avLst/>
              </a:prstGeom>
            </p:spPr>
          </p:pic>
        </p:grpSp>
        <p:sp>
          <p:nvSpPr>
            <p:cNvPr id="13" name="Title"/>
            <p:cNvSpPr txBox="1">
              <a:spLocks noGrp="1" noRot="1" noMove="1" noResize="1" noEditPoints="1" noAdjustHandles="1" noChangeArrowheads="1" noChangeShapeType="1"/>
            </p:cNvSpPr>
            <p:nvPr userDrawn="1"/>
          </p:nvSpPr>
          <p:spPr>
            <a:xfrm>
              <a:off x="3561813" y="101787"/>
              <a:ext cx="5068375" cy="646331"/>
            </a:xfrm>
            <a:prstGeom prst="rect">
              <a:avLst/>
            </a:prstGeom>
            <a:noFill/>
          </p:spPr>
          <p:txBody>
            <a:bodyPr wrap="none" rtlCol="0">
              <a:spAutoFit/>
            </a:bodyPr>
            <a:lstStyle/>
            <a:p>
              <a:pPr algn="ctr"/>
              <a:r>
                <a:rPr lang="es-ES" sz="3600" b="1" spc="265" dirty="0">
                  <a:solidFill>
                    <a:srgbClr val="6B8E23"/>
                  </a:solidFill>
                </a:rPr>
                <a:t>Reconocer las señales</a:t>
              </a:r>
            </a:p>
          </p:txBody>
        </p:sp>
      </p:grpSp>
    </p:spTree>
    <p:extLst>
      <p:ext uri="{BB962C8B-B14F-4D97-AF65-F5344CB8AC3E}">
        <p14:creationId xmlns:p14="http://schemas.microsoft.com/office/powerpoint/2010/main" val="12112506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prouts HO 2 - Understanding">
    <p:spTree>
      <p:nvGrpSpPr>
        <p:cNvPr id="1" name=""/>
        <p:cNvGrpSpPr/>
        <p:nvPr/>
      </p:nvGrpSpPr>
      <p:grpSpPr>
        <a:xfrm>
          <a:off x="0" y="0"/>
          <a:ext cx="0" cy="0"/>
          <a:chOff x="0" y="0"/>
          <a:chExt cx="0" cy="0"/>
        </a:xfrm>
      </p:grpSpPr>
      <p:grpSp>
        <p:nvGrpSpPr>
          <p:cNvPr id="2" name="Do NOT Modify this SEEDS Handout">
            <a:extLst>
              <a:ext uri="{FF2B5EF4-FFF2-40B4-BE49-F238E27FC236}">
                <a16:creationId xmlns:a16="http://schemas.microsoft.com/office/drawing/2014/main" id="{2C3ED359-3878-1C4F-FCFC-017C60BB9C83}"/>
              </a:ext>
            </a:extLst>
          </p:cNvPr>
          <p:cNvGrpSpPr>
            <a:grpSpLocks noGrp="1" noUngrp="1" noRot="1" noMove="1" noResize="1"/>
          </p:cNvGrpSpPr>
          <p:nvPr userDrawn="1"/>
        </p:nvGrpSpPr>
        <p:grpSpPr>
          <a:xfrm>
            <a:off x="2558214" y="0"/>
            <a:ext cx="6923075" cy="7704035"/>
            <a:chOff x="2558214" y="0"/>
            <a:chExt cx="6923075" cy="7704035"/>
          </a:xfrm>
        </p:grpSpPr>
        <p:grpSp>
          <p:nvGrpSpPr>
            <p:cNvPr id="23" name="Group 22"/>
            <p:cNvGrpSpPr>
              <a:grpSpLocks noGrp="1" noUngrp="1" noRot="1" noMove="1" noResize="1"/>
            </p:cNvGrpSpPr>
            <p:nvPr userDrawn="1"/>
          </p:nvGrpSpPr>
          <p:grpSpPr>
            <a:xfrm>
              <a:off x="3254346" y="2547010"/>
              <a:ext cx="5795983" cy="2562229"/>
              <a:chOff x="1490040" y="2822761"/>
              <a:chExt cx="6454876" cy="2771614"/>
            </a:xfrm>
          </p:grpSpPr>
          <p:sp>
            <p:nvSpPr>
              <p:cNvPr id="15" name="Block Arc 14"/>
              <p:cNvSpPr>
                <a:spLocks noGrp="1" noRot="1" noMove="1" noResize="1" noEditPoints="1" noAdjustHandles="1" noChangeArrowheads="1" noChangeShapeType="1"/>
              </p:cNvSpPr>
              <p:nvPr/>
            </p:nvSpPr>
            <p:spPr>
              <a:xfrm>
                <a:off x="4317798" y="3941402"/>
                <a:ext cx="793357" cy="624186"/>
              </a:xfrm>
              <a:prstGeom prst="blockArc">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solidFill>
                    <a:schemeClr val="tx1"/>
                  </a:solidFill>
                </a:endParaRPr>
              </a:p>
            </p:txBody>
          </p:sp>
          <p:sp>
            <p:nvSpPr>
              <p:cNvPr id="12" name="Teardrop 11"/>
              <p:cNvSpPr>
                <a:spLocks noGrp="1" noRot="1" noMove="1" noResize="1" noEditPoints="1" noAdjustHandles="1" noChangeArrowheads="1" noChangeShapeType="1"/>
              </p:cNvSpPr>
              <p:nvPr/>
            </p:nvSpPr>
            <p:spPr>
              <a:xfrm rot="326220">
                <a:off x="4995954" y="2837312"/>
                <a:ext cx="2948962" cy="2757063"/>
              </a:xfrm>
              <a:prstGeom prst="teardrop">
                <a:avLst>
                  <a:gd name="adj" fmla="val 83792"/>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14" name="Teardrop 13"/>
              <p:cNvSpPr>
                <a:spLocks noGrp="1" noRot="1" noMove="1" noResize="1" noEditPoints="1" noAdjustHandles="1" noChangeArrowheads="1" noChangeShapeType="1"/>
              </p:cNvSpPr>
              <p:nvPr/>
            </p:nvSpPr>
            <p:spPr>
              <a:xfrm rot="21273780" flipH="1">
                <a:off x="1490040" y="2822761"/>
                <a:ext cx="2948962" cy="2757063"/>
              </a:xfrm>
              <a:prstGeom prst="teardrop">
                <a:avLst>
                  <a:gd name="adj" fmla="val 82792"/>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5" name="Oval 4"/>
              <p:cNvSpPr>
                <a:spLocks noGrp="1" noRot="1" noMove="1" noResize="1" noEditPoints="1" noAdjustHandles="1" noChangeArrowheads="1" noChangeShapeType="1"/>
              </p:cNvSpPr>
              <p:nvPr/>
            </p:nvSpPr>
            <p:spPr>
              <a:xfrm>
                <a:off x="1574598" y="2829692"/>
                <a:ext cx="2743200" cy="2721718"/>
              </a:xfrm>
              <a:prstGeom prst="ellipse">
                <a:avLst/>
              </a:prstGeom>
              <a:gradFill flip="none" rotWithShape="1">
                <a:gsLst>
                  <a:gs pos="49000">
                    <a:schemeClr val="accent1">
                      <a:lumMod val="5000"/>
                      <a:lumOff val="95000"/>
                    </a:schemeClr>
                  </a:gs>
                  <a:gs pos="85000">
                    <a:schemeClr val="accent1">
                      <a:lumMod val="45000"/>
                      <a:lumOff val="55000"/>
                    </a:schemeClr>
                  </a:gs>
                  <a:gs pos="89000">
                    <a:schemeClr val="accent1">
                      <a:lumMod val="45000"/>
                      <a:lumOff val="55000"/>
                    </a:schemeClr>
                  </a:gs>
                  <a:gs pos="100000">
                    <a:schemeClr val="accent1">
                      <a:lumMod val="30000"/>
                      <a:lumOff val="70000"/>
                    </a:schemeClr>
                  </a:gs>
                </a:gsLst>
                <a:path path="circle">
                  <a:fillToRect l="100000" t="100000"/>
                </a:path>
                <a:tileRect r="-100000" b="-100000"/>
              </a:gra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35" dirty="0">
                    <a:solidFill>
                      <a:srgbClr val="7030A0"/>
                    </a:solidFill>
                  </a:rPr>
                  <a:t>The same cue could mean different things in different children and situations.</a:t>
                </a:r>
              </a:p>
              <a:p>
                <a:pPr algn="ctr"/>
                <a:endParaRPr lang="en-US" sz="1235" dirty="0">
                  <a:solidFill>
                    <a:srgbClr val="7030A0"/>
                  </a:solidFill>
                </a:endParaRPr>
              </a:p>
              <a:p>
                <a:pPr algn="ctr"/>
                <a:r>
                  <a:rPr lang="en-US" sz="1235" dirty="0">
                    <a:solidFill>
                      <a:srgbClr val="7030A0"/>
                    </a:solidFill>
                  </a:rPr>
                  <a:t>Trauma adds to this uncertainty.</a:t>
                </a:r>
              </a:p>
            </p:txBody>
          </p:sp>
          <p:sp>
            <p:nvSpPr>
              <p:cNvPr id="6" name="Oval 5"/>
              <p:cNvSpPr>
                <a:spLocks noGrp="1" noRot="1" noMove="1" noResize="1" noEditPoints="1" noAdjustHandles="1" noChangeArrowheads="1" noChangeShapeType="1"/>
              </p:cNvSpPr>
              <p:nvPr/>
            </p:nvSpPr>
            <p:spPr>
              <a:xfrm>
                <a:off x="5098835" y="2857124"/>
                <a:ext cx="2743200" cy="2724912"/>
              </a:xfrm>
              <a:prstGeom prst="ellipse">
                <a:avLst/>
              </a:prstGeom>
              <a:gradFill flip="none" rotWithShape="1">
                <a:gsLst>
                  <a:gs pos="58000">
                    <a:schemeClr val="accent1">
                      <a:lumMod val="5000"/>
                      <a:lumOff val="95000"/>
                    </a:schemeClr>
                  </a:gs>
                  <a:gs pos="95000">
                    <a:schemeClr val="accent1">
                      <a:lumMod val="45000"/>
                      <a:lumOff val="55000"/>
                    </a:schemeClr>
                  </a:gs>
                  <a:gs pos="99000">
                    <a:schemeClr val="accent1">
                      <a:lumMod val="45000"/>
                      <a:lumOff val="55000"/>
                    </a:schemeClr>
                  </a:gs>
                  <a:gs pos="100000">
                    <a:schemeClr val="accent1">
                      <a:lumMod val="30000"/>
                      <a:lumOff val="70000"/>
                    </a:schemeClr>
                  </a:gs>
                </a:gsLst>
                <a:path path="circle">
                  <a:fillToRect t="100000" r="100000"/>
                </a:path>
                <a:tileRect l="-100000" b="-100000"/>
              </a:gra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35" dirty="0">
                    <a:solidFill>
                      <a:srgbClr val="7030A0"/>
                    </a:solidFill>
                  </a:rPr>
                  <a:t>My experience may not be the same as the child’s experience.  </a:t>
                </a:r>
              </a:p>
              <a:p>
                <a:pPr algn="ctr"/>
                <a:endParaRPr lang="en-US" sz="1235" dirty="0">
                  <a:solidFill>
                    <a:srgbClr val="7030A0"/>
                  </a:solidFill>
                </a:endParaRPr>
              </a:p>
              <a:p>
                <a:pPr algn="ctr"/>
                <a:r>
                  <a:rPr lang="en-US" sz="1235" dirty="0">
                    <a:solidFill>
                      <a:srgbClr val="7030A0"/>
                    </a:solidFill>
                  </a:rPr>
                  <a:t>We have separate minds.</a:t>
                </a:r>
              </a:p>
            </p:txBody>
          </p:sp>
        </p:grpSp>
        <p:graphicFrame>
          <p:nvGraphicFramePr>
            <p:cNvPr id="24" name="Diagram 23"/>
            <p:cNvGraphicFramePr>
              <a:graphicFrameLocks noGrp="1" noDrilldown="1" noMove="1" noResize="1"/>
            </p:cNvGraphicFramePr>
            <p:nvPr userDrawn="1">
              <p:extLst>
                <p:ext uri="{D42A27DB-BD31-4B8C-83A1-F6EECF244321}">
                  <p14:modId xmlns:p14="http://schemas.microsoft.com/office/powerpoint/2010/main" val="2184282575"/>
                </p:ext>
              </p:extLst>
            </p:nvPr>
          </p:nvGraphicFramePr>
          <p:xfrm>
            <a:off x="2558214" y="3836716"/>
            <a:ext cx="6923075" cy="38673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6" name="Picture 25"/>
            <p:cNvPicPr>
              <a:picLocks noGrp="1" noRot="1" noChangeAspect="1" noMove="1" noResize="1" noEditPoints="1" noAdjustHandles="1" noChangeArrowheads="1" noChangeShapeType="1" noCrop="1"/>
            </p:cNvPicPr>
            <p:nvPr userDrawn="1"/>
          </p:nvPicPr>
          <p:blipFill>
            <a:blip r:embed="rId7" cstate="print">
              <a:extLst>
                <a:ext uri="{28A0092B-C50C-407E-A947-70E740481C1C}">
                  <a14:useLocalDpi xmlns:a14="http://schemas.microsoft.com/office/drawing/2010/main" val="0"/>
                </a:ext>
              </a:extLst>
            </a:blip>
            <a:stretch>
              <a:fillRect/>
            </a:stretch>
          </p:blipFill>
          <p:spPr>
            <a:xfrm>
              <a:off x="4870858" y="957387"/>
              <a:ext cx="2292446" cy="1744603"/>
            </a:xfrm>
            <a:prstGeom prst="rect">
              <a:avLst/>
            </a:prstGeom>
          </p:spPr>
        </p:pic>
        <p:sp>
          <p:nvSpPr>
            <p:cNvPr id="28" name="Cloud Callout 27"/>
            <p:cNvSpPr>
              <a:spLocks noGrp="1" noRot="1" noMove="1" noResize="1" noEditPoints="1" noAdjustHandles="1" noChangeArrowheads="1" noChangeShapeType="1"/>
            </p:cNvSpPr>
            <p:nvPr userDrawn="1"/>
          </p:nvSpPr>
          <p:spPr>
            <a:xfrm>
              <a:off x="7367328" y="889028"/>
              <a:ext cx="1972104" cy="1436489"/>
            </a:xfrm>
            <a:prstGeom prst="cloudCallout">
              <a:avLst>
                <a:gd name="adj1" fmla="val -78500"/>
                <a:gd name="adj2" fmla="val -28140"/>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1059" dirty="0"/>
            </a:p>
          </p:txBody>
        </p:sp>
        <p:sp>
          <p:nvSpPr>
            <p:cNvPr id="3" name="Cloud Callout 2"/>
            <p:cNvSpPr>
              <a:spLocks noGrp="1" noRot="1" noMove="1" noResize="1" noEditPoints="1" noAdjustHandles="1" noChangeArrowheads="1" noChangeShapeType="1"/>
            </p:cNvSpPr>
            <p:nvPr userDrawn="1"/>
          </p:nvSpPr>
          <p:spPr>
            <a:xfrm>
              <a:off x="4127013" y="1028515"/>
              <a:ext cx="931984" cy="531860"/>
            </a:xfrm>
            <a:prstGeom prst="cloudCallout">
              <a:avLst>
                <a:gd name="adj1" fmla="val 58892"/>
                <a:gd name="adj2" fmla="val 8307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9" dirty="0">
                  <a:solidFill>
                    <a:schemeClr val="tx1"/>
                  </a:solidFill>
                </a:rPr>
                <a:t>Grr-grh a-ga </a:t>
              </a:r>
            </a:p>
          </p:txBody>
        </p:sp>
        <p:sp>
          <p:nvSpPr>
            <p:cNvPr id="7" name="TextBox 6"/>
            <p:cNvSpPr txBox="1">
              <a:spLocks noGrp="1" noRot="1" noMove="1" noResize="1" noEditPoints="1" noAdjustHandles="1" noChangeArrowheads="1" noChangeShapeType="1"/>
            </p:cNvSpPr>
            <p:nvPr userDrawn="1"/>
          </p:nvSpPr>
          <p:spPr>
            <a:xfrm>
              <a:off x="7620538" y="1172470"/>
              <a:ext cx="1465683" cy="1151662"/>
            </a:xfrm>
            <a:prstGeom prst="rect">
              <a:avLst/>
            </a:prstGeom>
            <a:noFill/>
          </p:spPr>
          <p:txBody>
            <a:bodyPr wrap="square" rtlCol="0">
              <a:spAutoFit/>
            </a:bodyPr>
            <a:lstStyle/>
            <a:p>
              <a:pPr algn="ctr"/>
              <a:r>
                <a:rPr lang="en-US" sz="1059" dirty="0"/>
                <a:t>When I notice cues, my role is to try to figure out what they mean.  </a:t>
              </a:r>
            </a:p>
            <a:p>
              <a:pPr algn="ctr"/>
              <a:r>
                <a:rPr lang="en-US" sz="1059" dirty="0"/>
                <a:t>I can use my </a:t>
              </a:r>
              <a:r>
                <a:rPr lang="en-US" sz="1059" b="1" dirty="0">
                  <a:solidFill>
                    <a:srgbClr val="7030A0"/>
                  </a:solidFill>
                </a:rPr>
                <a:t>reflective spectacles</a:t>
              </a:r>
              <a:r>
                <a:rPr lang="en-US" sz="1059" dirty="0"/>
                <a:t>.</a:t>
              </a:r>
            </a:p>
            <a:p>
              <a:endParaRPr lang="en-US" sz="1588" dirty="0"/>
            </a:p>
          </p:txBody>
        </p:sp>
        <p:sp>
          <p:nvSpPr>
            <p:cNvPr id="10" name="TextBox 9">
              <a:extLst>
                <a:ext uri="{FF2B5EF4-FFF2-40B4-BE49-F238E27FC236}">
                  <a16:creationId xmlns:a16="http://schemas.microsoft.com/office/drawing/2014/main" id="{C8D7642B-C714-D987-446C-E812E137EF03}"/>
                </a:ext>
              </a:extLst>
            </p:cNvPr>
            <p:cNvSpPr txBox="1">
              <a:spLocks noGrp="1" noRot="1" noMove="1" noResize="1" noEditPoints="1" noAdjustHandles="1" noChangeArrowheads="1" noChangeShapeType="1"/>
            </p:cNvSpPr>
            <p:nvPr userDrawn="1"/>
          </p:nvSpPr>
          <p:spPr>
            <a:xfrm>
              <a:off x="3563128" y="0"/>
              <a:ext cx="5065746" cy="707886"/>
            </a:xfrm>
            <a:prstGeom prst="rect">
              <a:avLst/>
            </a:prstGeom>
            <a:noFill/>
          </p:spPr>
          <p:txBody>
            <a:bodyPr wrap="none" rtlCol="0">
              <a:spAutoFit/>
            </a:bodyPr>
            <a:lstStyle/>
            <a:p>
              <a:pPr algn="ctr"/>
              <a:r>
                <a:rPr lang="en-US" sz="4000" b="1" spc="265" dirty="0">
                  <a:solidFill>
                    <a:srgbClr val="6B8E23"/>
                  </a:solidFill>
                </a:rPr>
                <a:t>Understanding Cues</a:t>
              </a:r>
              <a:endParaRPr lang="en-US" sz="4000" b="1" dirty="0"/>
            </a:p>
          </p:txBody>
        </p:sp>
      </p:grpSp>
    </p:spTree>
    <p:extLst>
      <p:ext uri="{BB962C8B-B14F-4D97-AF65-F5344CB8AC3E}">
        <p14:creationId xmlns:p14="http://schemas.microsoft.com/office/powerpoint/2010/main" val="23120681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prouts HO 2 - Comprender">
    <p:spTree>
      <p:nvGrpSpPr>
        <p:cNvPr id="1" name=""/>
        <p:cNvGrpSpPr/>
        <p:nvPr/>
      </p:nvGrpSpPr>
      <p:grpSpPr>
        <a:xfrm>
          <a:off x="0" y="0"/>
          <a:ext cx="0" cy="0"/>
          <a:chOff x="0" y="0"/>
          <a:chExt cx="0" cy="0"/>
        </a:xfrm>
      </p:grpSpPr>
      <p:grpSp>
        <p:nvGrpSpPr>
          <p:cNvPr id="2" name="Do NOT modify this SEEDS Handout">
            <a:extLst>
              <a:ext uri="{FF2B5EF4-FFF2-40B4-BE49-F238E27FC236}">
                <a16:creationId xmlns:a16="http://schemas.microsoft.com/office/drawing/2014/main" id="{C66568D2-E4D6-E4EA-2BE3-730407D64ECE}"/>
              </a:ext>
            </a:extLst>
          </p:cNvPr>
          <p:cNvGrpSpPr>
            <a:grpSpLocks noGrp="1" noUngrp="1" noRot="1" noMove="1" noResize="1"/>
          </p:cNvGrpSpPr>
          <p:nvPr userDrawn="1"/>
        </p:nvGrpSpPr>
        <p:grpSpPr>
          <a:xfrm>
            <a:off x="2558214" y="0"/>
            <a:ext cx="6923075" cy="7704035"/>
            <a:chOff x="2558214" y="0"/>
            <a:chExt cx="6923075" cy="7704035"/>
          </a:xfrm>
        </p:grpSpPr>
        <p:grpSp>
          <p:nvGrpSpPr>
            <p:cNvPr id="3" name="Group 2">
              <a:extLst>
                <a:ext uri="{FF2B5EF4-FFF2-40B4-BE49-F238E27FC236}">
                  <a16:creationId xmlns:a16="http://schemas.microsoft.com/office/drawing/2014/main" id="{7AB8AE88-2643-C035-77E0-4308F82776A4}"/>
                </a:ext>
              </a:extLst>
            </p:cNvPr>
            <p:cNvGrpSpPr>
              <a:grpSpLocks noGrp="1" noUngrp="1" noRot="1" noMove="1" noResize="1"/>
            </p:cNvGrpSpPr>
            <p:nvPr userDrawn="1"/>
          </p:nvGrpSpPr>
          <p:grpSpPr>
            <a:xfrm>
              <a:off x="3254346" y="2547010"/>
              <a:ext cx="5795983" cy="2562229"/>
              <a:chOff x="1490040" y="2822761"/>
              <a:chExt cx="6454876" cy="2771614"/>
            </a:xfrm>
          </p:grpSpPr>
          <p:sp>
            <p:nvSpPr>
              <p:cNvPr id="4" name="Block Arc 3">
                <a:extLst>
                  <a:ext uri="{FF2B5EF4-FFF2-40B4-BE49-F238E27FC236}">
                    <a16:creationId xmlns:a16="http://schemas.microsoft.com/office/drawing/2014/main" id="{42D08C22-B0FD-6A7D-9F4C-9154322ECDE6}"/>
                  </a:ext>
                </a:extLst>
              </p:cNvPr>
              <p:cNvSpPr>
                <a:spLocks noGrp="1" noRot="1" noMove="1" noResize="1" noEditPoints="1" noAdjustHandles="1" noChangeArrowheads="1" noChangeShapeType="1"/>
              </p:cNvSpPr>
              <p:nvPr/>
            </p:nvSpPr>
            <p:spPr>
              <a:xfrm>
                <a:off x="4317798" y="3941402"/>
                <a:ext cx="793357" cy="624186"/>
              </a:xfrm>
              <a:prstGeom prst="blockArc">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solidFill>
                    <a:schemeClr val="tx1"/>
                  </a:solidFill>
                </a:endParaRPr>
              </a:p>
            </p:txBody>
          </p:sp>
          <p:sp>
            <p:nvSpPr>
              <p:cNvPr id="5" name="Teardrop 4">
                <a:extLst>
                  <a:ext uri="{FF2B5EF4-FFF2-40B4-BE49-F238E27FC236}">
                    <a16:creationId xmlns:a16="http://schemas.microsoft.com/office/drawing/2014/main" id="{23F1C22F-2BFB-BC38-48C6-B6F57AE977DC}"/>
                  </a:ext>
                </a:extLst>
              </p:cNvPr>
              <p:cNvSpPr>
                <a:spLocks noGrp="1" noRot="1" noMove="1" noResize="1" noEditPoints="1" noAdjustHandles="1" noChangeArrowheads="1" noChangeShapeType="1"/>
              </p:cNvSpPr>
              <p:nvPr/>
            </p:nvSpPr>
            <p:spPr>
              <a:xfrm rot="326220">
                <a:off x="4995954" y="2837312"/>
                <a:ext cx="2948962" cy="2757063"/>
              </a:xfrm>
              <a:prstGeom prst="teardrop">
                <a:avLst>
                  <a:gd name="adj" fmla="val 83792"/>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6" name="Teardrop 5">
                <a:extLst>
                  <a:ext uri="{FF2B5EF4-FFF2-40B4-BE49-F238E27FC236}">
                    <a16:creationId xmlns:a16="http://schemas.microsoft.com/office/drawing/2014/main" id="{C1259BDE-D6F5-A49D-6930-332BE2DD59F9}"/>
                  </a:ext>
                </a:extLst>
              </p:cNvPr>
              <p:cNvSpPr>
                <a:spLocks noGrp="1" noRot="1" noMove="1" noResize="1" noEditPoints="1" noAdjustHandles="1" noChangeArrowheads="1" noChangeShapeType="1"/>
              </p:cNvSpPr>
              <p:nvPr/>
            </p:nvSpPr>
            <p:spPr>
              <a:xfrm rot="21273780" flipH="1">
                <a:off x="1490040" y="2822761"/>
                <a:ext cx="2948962" cy="2757063"/>
              </a:xfrm>
              <a:prstGeom prst="teardrop">
                <a:avLst>
                  <a:gd name="adj" fmla="val 82792"/>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8" dirty="0"/>
              </a:p>
            </p:txBody>
          </p:sp>
          <p:sp>
            <p:nvSpPr>
              <p:cNvPr id="7" name="Oval 6">
                <a:extLst>
                  <a:ext uri="{FF2B5EF4-FFF2-40B4-BE49-F238E27FC236}">
                    <a16:creationId xmlns:a16="http://schemas.microsoft.com/office/drawing/2014/main" id="{D0531553-D0E3-05D7-C96C-58816619262B}"/>
                  </a:ext>
                </a:extLst>
              </p:cNvPr>
              <p:cNvSpPr>
                <a:spLocks noGrp="1" noRot="1" noMove="1" noResize="1" noEditPoints="1" noAdjustHandles="1" noChangeArrowheads="1" noChangeShapeType="1"/>
              </p:cNvSpPr>
              <p:nvPr/>
            </p:nvSpPr>
            <p:spPr>
              <a:xfrm>
                <a:off x="1574598" y="2829692"/>
                <a:ext cx="2743200" cy="2721718"/>
              </a:xfrm>
              <a:prstGeom prst="ellipse">
                <a:avLst/>
              </a:prstGeom>
              <a:gradFill flip="none" rotWithShape="1">
                <a:gsLst>
                  <a:gs pos="49000">
                    <a:schemeClr val="accent1">
                      <a:lumMod val="5000"/>
                      <a:lumOff val="95000"/>
                    </a:schemeClr>
                  </a:gs>
                  <a:gs pos="85000">
                    <a:schemeClr val="accent1">
                      <a:lumMod val="45000"/>
                      <a:lumOff val="55000"/>
                    </a:schemeClr>
                  </a:gs>
                  <a:gs pos="89000">
                    <a:schemeClr val="accent1">
                      <a:lumMod val="45000"/>
                      <a:lumOff val="55000"/>
                    </a:schemeClr>
                  </a:gs>
                  <a:gs pos="100000">
                    <a:schemeClr val="accent1">
                      <a:lumMod val="30000"/>
                      <a:lumOff val="70000"/>
                    </a:schemeClr>
                  </a:gs>
                </a:gsLst>
                <a:path path="circle">
                  <a:fillToRect l="100000" t="100000"/>
                </a:path>
                <a:tileRect r="-100000" b="-100000"/>
              </a:gra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35" dirty="0">
                    <a:solidFill>
                      <a:srgbClr val="7030A0"/>
                    </a:solidFill>
                  </a:rPr>
                  <a:t>La misma señal puede significar diferentes cosas en diferentes niños y situaciones. </a:t>
                </a:r>
              </a:p>
              <a:p>
                <a:pPr algn="ctr"/>
                <a:endParaRPr lang="es-ES" sz="1235" dirty="0">
                  <a:solidFill>
                    <a:srgbClr val="7030A0"/>
                  </a:solidFill>
                </a:endParaRPr>
              </a:p>
              <a:p>
                <a:pPr algn="ctr"/>
                <a:r>
                  <a:rPr lang="es-ES" sz="1235" dirty="0">
                    <a:solidFill>
                      <a:srgbClr val="7030A0"/>
                    </a:solidFill>
                  </a:rPr>
                  <a:t>El trauma añade a esta incertidumbre.</a:t>
                </a:r>
                <a:endParaRPr lang="en-US" sz="1235" dirty="0">
                  <a:solidFill>
                    <a:srgbClr val="7030A0"/>
                  </a:solidFill>
                </a:endParaRPr>
              </a:p>
            </p:txBody>
          </p:sp>
          <p:sp>
            <p:nvSpPr>
              <p:cNvPr id="8" name="Oval 7">
                <a:extLst>
                  <a:ext uri="{FF2B5EF4-FFF2-40B4-BE49-F238E27FC236}">
                    <a16:creationId xmlns:a16="http://schemas.microsoft.com/office/drawing/2014/main" id="{257C317D-F6D1-EA25-FDBA-0B6428CF09EB}"/>
                  </a:ext>
                </a:extLst>
              </p:cNvPr>
              <p:cNvSpPr>
                <a:spLocks noGrp="1" noRot="1" noMove="1" noResize="1" noEditPoints="1" noAdjustHandles="1" noChangeArrowheads="1" noChangeShapeType="1"/>
              </p:cNvSpPr>
              <p:nvPr/>
            </p:nvSpPr>
            <p:spPr>
              <a:xfrm>
                <a:off x="5098835" y="2857124"/>
                <a:ext cx="2743200" cy="2724912"/>
              </a:xfrm>
              <a:prstGeom prst="ellipse">
                <a:avLst/>
              </a:prstGeom>
              <a:gradFill flip="none" rotWithShape="1">
                <a:gsLst>
                  <a:gs pos="58000">
                    <a:schemeClr val="accent1">
                      <a:lumMod val="5000"/>
                      <a:lumOff val="95000"/>
                    </a:schemeClr>
                  </a:gs>
                  <a:gs pos="95000">
                    <a:schemeClr val="accent1">
                      <a:lumMod val="45000"/>
                      <a:lumOff val="55000"/>
                    </a:schemeClr>
                  </a:gs>
                  <a:gs pos="99000">
                    <a:schemeClr val="accent1">
                      <a:lumMod val="45000"/>
                      <a:lumOff val="55000"/>
                    </a:schemeClr>
                  </a:gs>
                  <a:gs pos="100000">
                    <a:schemeClr val="accent1">
                      <a:lumMod val="30000"/>
                      <a:lumOff val="70000"/>
                    </a:schemeClr>
                  </a:gs>
                </a:gsLst>
                <a:path path="circle">
                  <a:fillToRect t="100000" r="100000"/>
                </a:path>
                <a:tileRect l="-100000" b="-100000"/>
              </a:gra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35" dirty="0">
                    <a:solidFill>
                      <a:srgbClr val="7030A0"/>
                    </a:solidFill>
                  </a:rPr>
                  <a:t>Mi experiencia puede ser diferente </a:t>
                </a:r>
              </a:p>
              <a:p>
                <a:pPr algn="ctr"/>
                <a:r>
                  <a:rPr lang="es-ES" sz="1235" dirty="0">
                    <a:solidFill>
                      <a:srgbClr val="7030A0"/>
                    </a:solidFill>
                  </a:rPr>
                  <a:t>a la del niño. </a:t>
                </a:r>
              </a:p>
              <a:p>
                <a:pPr algn="ctr"/>
                <a:endParaRPr lang="es-ES" sz="1235" dirty="0">
                  <a:solidFill>
                    <a:srgbClr val="7030A0"/>
                  </a:solidFill>
                </a:endParaRPr>
              </a:p>
              <a:p>
                <a:pPr algn="ctr"/>
                <a:r>
                  <a:rPr lang="es-ES" sz="1235" dirty="0">
                    <a:solidFill>
                      <a:srgbClr val="7030A0"/>
                    </a:solidFill>
                  </a:rPr>
                  <a:t>Todos tenemos </a:t>
                </a:r>
              </a:p>
              <a:p>
                <a:pPr algn="ctr"/>
                <a:r>
                  <a:rPr lang="es-ES" sz="1235" dirty="0">
                    <a:solidFill>
                      <a:srgbClr val="7030A0"/>
                    </a:solidFill>
                  </a:rPr>
                  <a:t>mentes diferentes.</a:t>
                </a:r>
                <a:endParaRPr lang="en-US" sz="1235" dirty="0">
                  <a:solidFill>
                    <a:srgbClr val="7030A0"/>
                  </a:solidFill>
                </a:endParaRPr>
              </a:p>
            </p:txBody>
          </p:sp>
        </p:grpSp>
        <p:graphicFrame>
          <p:nvGraphicFramePr>
            <p:cNvPr id="9" name="Diagram 8">
              <a:extLst>
                <a:ext uri="{FF2B5EF4-FFF2-40B4-BE49-F238E27FC236}">
                  <a16:creationId xmlns:a16="http://schemas.microsoft.com/office/drawing/2014/main" id="{309E8B01-016D-8CF4-CD37-DA0B084C8BD0}"/>
                </a:ext>
              </a:extLst>
            </p:cNvPr>
            <p:cNvGraphicFramePr>
              <a:graphicFrameLocks noGrp="1" noDrilldown="1" noMove="1" noResize="1"/>
            </p:cNvGraphicFramePr>
            <p:nvPr userDrawn="1">
              <p:extLst>
                <p:ext uri="{D42A27DB-BD31-4B8C-83A1-F6EECF244321}">
                  <p14:modId xmlns:p14="http://schemas.microsoft.com/office/powerpoint/2010/main" val="4285613495"/>
                </p:ext>
              </p:extLst>
            </p:nvPr>
          </p:nvGraphicFramePr>
          <p:xfrm>
            <a:off x="2558214" y="3836716"/>
            <a:ext cx="6923075" cy="38673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Picture 9">
              <a:extLst>
                <a:ext uri="{FF2B5EF4-FFF2-40B4-BE49-F238E27FC236}">
                  <a16:creationId xmlns:a16="http://schemas.microsoft.com/office/drawing/2014/main" id="{A733C610-7989-73BC-E8F2-BAFCD27E81E3}"/>
                </a:ext>
              </a:extLst>
            </p:cNvPr>
            <p:cNvPicPr>
              <a:picLocks noGrp="1" noRot="1" noChangeAspect="1" noMove="1" noResize="1" noEditPoints="1" noAdjustHandles="1" noChangeArrowheads="1" noChangeShapeType="1" noCrop="1"/>
            </p:cNvPicPr>
            <p:nvPr userDrawn="1"/>
          </p:nvPicPr>
          <p:blipFill>
            <a:blip r:embed="rId7" cstate="print">
              <a:extLst>
                <a:ext uri="{28A0092B-C50C-407E-A947-70E740481C1C}">
                  <a14:useLocalDpi xmlns:a14="http://schemas.microsoft.com/office/drawing/2010/main" val="0"/>
                </a:ext>
              </a:extLst>
            </a:blip>
            <a:stretch>
              <a:fillRect/>
            </a:stretch>
          </p:blipFill>
          <p:spPr>
            <a:xfrm>
              <a:off x="4870858" y="957387"/>
              <a:ext cx="2292446" cy="1744603"/>
            </a:xfrm>
            <a:prstGeom prst="rect">
              <a:avLst/>
            </a:prstGeom>
          </p:spPr>
        </p:pic>
        <p:sp>
          <p:nvSpPr>
            <p:cNvPr id="11" name="Cloud Callout 27">
              <a:extLst>
                <a:ext uri="{FF2B5EF4-FFF2-40B4-BE49-F238E27FC236}">
                  <a16:creationId xmlns:a16="http://schemas.microsoft.com/office/drawing/2014/main" id="{6B6AE0E5-281D-3B6D-E4CB-AC061A7EE55D}"/>
                </a:ext>
              </a:extLst>
            </p:cNvPr>
            <p:cNvSpPr>
              <a:spLocks noGrp="1" noRot="1" noMove="1" noResize="1" noEditPoints="1" noAdjustHandles="1" noChangeArrowheads="1" noChangeShapeType="1"/>
            </p:cNvSpPr>
            <p:nvPr userDrawn="1"/>
          </p:nvSpPr>
          <p:spPr>
            <a:xfrm>
              <a:off x="7367328" y="889028"/>
              <a:ext cx="1972104" cy="1436489"/>
            </a:xfrm>
            <a:prstGeom prst="cloudCallout">
              <a:avLst>
                <a:gd name="adj1" fmla="val -78500"/>
                <a:gd name="adj2" fmla="val -28140"/>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1059" dirty="0"/>
            </a:p>
          </p:txBody>
        </p:sp>
        <p:sp>
          <p:nvSpPr>
            <p:cNvPr id="12" name="Cloud Callout 2">
              <a:extLst>
                <a:ext uri="{FF2B5EF4-FFF2-40B4-BE49-F238E27FC236}">
                  <a16:creationId xmlns:a16="http://schemas.microsoft.com/office/drawing/2014/main" id="{1B1328DB-F6E1-D8F3-1B4A-63E07F0B667F}"/>
                </a:ext>
              </a:extLst>
            </p:cNvPr>
            <p:cNvSpPr>
              <a:spLocks noGrp="1" noRot="1" noMove="1" noResize="1" noEditPoints="1" noAdjustHandles="1" noChangeArrowheads="1" noChangeShapeType="1"/>
            </p:cNvSpPr>
            <p:nvPr userDrawn="1"/>
          </p:nvSpPr>
          <p:spPr>
            <a:xfrm>
              <a:off x="4127013" y="1028515"/>
              <a:ext cx="931984" cy="531860"/>
            </a:xfrm>
            <a:prstGeom prst="cloudCallout">
              <a:avLst>
                <a:gd name="adj1" fmla="val 58892"/>
                <a:gd name="adj2" fmla="val 8307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9" dirty="0">
                  <a:solidFill>
                    <a:schemeClr val="tx1"/>
                  </a:solidFill>
                </a:rPr>
                <a:t>Grr-grh a-ga </a:t>
              </a:r>
            </a:p>
          </p:txBody>
        </p:sp>
        <p:sp>
          <p:nvSpPr>
            <p:cNvPr id="13" name="TextBox 12">
              <a:extLst>
                <a:ext uri="{FF2B5EF4-FFF2-40B4-BE49-F238E27FC236}">
                  <a16:creationId xmlns:a16="http://schemas.microsoft.com/office/drawing/2014/main" id="{CE999772-98D1-BEDF-56FB-9018A375AE38}"/>
                </a:ext>
              </a:extLst>
            </p:cNvPr>
            <p:cNvSpPr txBox="1">
              <a:spLocks noGrp="1" noRot="1" noMove="1" noResize="1" noEditPoints="1" noAdjustHandles="1" noChangeArrowheads="1" noChangeShapeType="1"/>
            </p:cNvSpPr>
            <p:nvPr userDrawn="1"/>
          </p:nvSpPr>
          <p:spPr>
            <a:xfrm>
              <a:off x="7620537" y="1047580"/>
              <a:ext cx="1481531" cy="1070293"/>
            </a:xfrm>
            <a:prstGeom prst="rect">
              <a:avLst/>
            </a:prstGeom>
            <a:noFill/>
          </p:spPr>
          <p:txBody>
            <a:bodyPr wrap="square" rtlCol="0">
              <a:spAutoFit/>
            </a:bodyPr>
            <a:lstStyle/>
            <a:p>
              <a:pPr algn="ctr"/>
              <a:r>
                <a:rPr lang="es-ES" sz="1059" dirty="0"/>
                <a:t>Cuando noto las señales, mi deber es averiguar qué significan. </a:t>
              </a:r>
            </a:p>
            <a:p>
              <a:pPr algn="ctr"/>
              <a:r>
                <a:rPr lang="es-ES" sz="1059" dirty="0"/>
                <a:t>Puedo usar mis </a:t>
              </a:r>
              <a:r>
                <a:rPr lang="es-ES" sz="1059" b="1" dirty="0">
                  <a:solidFill>
                    <a:srgbClr val="7030A0"/>
                  </a:solidFill>
                </a:rPr>
                <a:t>lentes reflexionantes. </a:t>
              </a:r>
              <a:endParaRPr lang="en-US" sz="1588" b="1" dirty="0">
                <a:solidFill>
                  <a:srgbClr val="7030A0"/>
                </a:solidFill>
              </a:endParaRPr>
            </a:p>
          </p:txBody>
        </p:sp>
        <p:sp>
          <p:nvSpPr>
            <p:cNvPr id="17" name="Title">
              <a:extLst>
                <a:ext uri="{FF2B5EF4-FFF2-40B4-BE49-F238E27FC236}">
                  <a16:creationId xmlns:a16="http://schemas.microsoft.com/office/drawing/2014/main" id="{8A21FE7A-1AEE-802B-8258-863ECE34DB66}"/>
                </a:ext>
              </a:extLst>
            </p:cNvPr>
            <p:cNvSpPr txBox="1">
              <a:spLocks noGrp="1" noRot="1" noMove="1" noResize="1" noEditPoints="1" noAdjustHandles="1" noChangeArrowheads="1" noChangeShapeType="1"/>
            </p:cNvSpPr>
            <p:nvPr userDrawn="1"/>
          </p:nvSpPr>
          <p:spPr>
            <a:xfrm>
              <a:off x="2802539" y="0"/>
              <a:ext cx="6586923" cy="707886"/>
            </a:xfrm>
            <a:prstGeom prst="rect">
              <a:avLst/>
            </a:prstGeom>
            <a:noFill/>
          </p:spPr>
          <p:txBody>
            <a:bodyPr wrap="square">
              <a:spAutoFit/>
            </a:bodyPr>
            <a:lstStyle/>
            <a:p>
              <a:pPr algn="ctr"/>
              <a:r>
                <a:rPr lang="es-US" sz="4000" b="1" spc="265" dirty="0">
                  <a:solidFill>
                    <a:srgbClr val="6B8E23"/>
                  </a:solidFill>
                </a:rPr>
                <a:t>Comprender las señales </a:t>
              </a:r>
              <a:endParaRPr lang="en-US" sz="4000" b="1" dirty="0"/>
            </a:p>
          </p:txBody>
        </p:sp>
      </p:grpSp>
    </p:spTree>
    <p:extLst>
      <p:ext uri="{BB962C8B-B14F-4D97-AF65-F5344CB8AC3E}">
        <p14:creationId xmlns:p14="http://schemas.microsoft.com/office/powerpoint/2010/main" val="26227345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Sprouts HO 3 - Responding in Hot">
    <p:spTree>
      <p:nvGrpSpPr>
        <p:cNvPr id="1" name=""/>
        <p:cNvGrpSpPr/>
        <p:nvPr/>
      </p:nvGrpSpPr>
      <p:grpSpPr>
        <a:xfrm>
          <a:off x="0" y="0"/>
          <a:ext cx="0" cy="0"/>
          <a:chOff x="0" y="0"/>
          <a:chExt cx="0" cy="0"/>
        </a:xfrm>
      </p:grpSpPr>
      <p:grpSp>
        <p:nvGrpSpPr>
          <p:cNvPr id="12" name="Do NOT modify this SEEDS Handout">
            <a:extLst>
              <a:ext uri="{FF2B5EF4-FFF2-40B4-BE49-F238E27FC236}">
                <a16:creationId xmlns:a16="http://schemas.microsoft.com/office/drawing/2014/main" id="{16857E6F-F7D7-7F31-B613-906B019D0891}"/>
              </a:ext>
            </a:extLst>
          </p:cNvPr>
          <p:cNvGrpSpPr>
            <a:grpSpLocks noGrp="1" noUngrp="1" noRot="1" noMove="1" noResize="1"/>
          </p:cNvGrpSpPr>
          <p:nvPr userDrawn="1"/>
        </p:nvGrpSpPr>
        <p:grpSpPr>
          <a:xfrm>
            <a:off x="3684053" y="41676"/>
            <a:ext cx="5198160" cy="6755907"/>
            <a:chOff x="3684053" y="41676"/>
            <a:chExt cx="5198160" cy="6755907"/>
          </a:xfrm>
        </p:grpSpPr>
        <p:sp>
          <p:nvSpPr>
            <p:cNvPr id="2" name="Rectangle 1">
              <a:extLst>
                <a:ext uri="{FF2B5EF4-FFF2-40B4-BE49-F238E27FC236}">
                  <a16:creationId xmlns:a16="http://schemas.microsoft.com/office/drawing/2014/main" id="{BD8735F0-1BCE-68C6-89C0-178E61E903B9}"/>
                </a:ext>
              </a:extLst>
            </p:cNvPr>
            <p:cNvSpPr>
              <a:spLocks noGrp="1" noRot="1" noMove="1" noResize="1" noEditPoints="1" noAdjustHandles="1" noChangeArrowheads="1" noChangeShapeType="1"/>
            </p:cNvSpPr>
            <p:nvPr userDrawn="1"/>
          </p:nvSpPr>
          <p:spPr>
            <a:xfrm>
              <a:off x="7701113" y="6178458"/>
              <a:ext cx="1181100" cy="61912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p:cNvPicPr>
              <a:picLocks noGrp="1" noRot="1" noChangeAspect="1" noMove="1" noResize="1" noEditPoints="1" noAdjustHandles="1" noChangeArrowheads="1" noChangeShapeType="1" noCrop="1"/>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r="3652"/>
            <a:stretch/>
          </p:blipFill>
          <p:spPr>
            <a:xfrm>
              <a:off x="7620223" y="5658011"/>
              <a:ext cx="740501" cy="935182"/>
            </a:xfrm>
            <a:prstGeom prst="rect">
              <a:avLst/>
            </a:prstGeom>
          </p:spPr>
        </p:pic>
        <p:pic>
          <p:nvPicPr>
            <p:cNvPr id="31" name="Picture 30"/>
            <p:cNvPicPr>
              <a:picLocks noGrp="1" noRot="1" noChangeAspect="1" noMove="1" noResize="1" noEditPoints="1" noAdjustHandles="1" noChangeArrowheads="1" noChangeShapeType="1" noCrop="1"/>
            </p:cNvPicPr>
            <p:nvPr userDrawn="1"/>
          </p:nvPicPr>
          <p:blipFill rotWithShape="1">
            <a:blip r:embed="rId3" cstate="print">
              <a:clrChange>
                <a:clrFrom>
                  <a:srgbClr val="F9F9F7"/>
                </a:clrFrom>
                <a:clrTo>
                  <a:srgbClr val="F9F9F7">
                    <a:alpha val="0"/>
                  </a:srgbClr>
                </a:clrTo>
              </a:clrChange>
              <a:extLst>
                <a:ext uri="{28A0092B-C50C-407E-A947-70E740481C1C}">
                  <a14:useLocalDpi xmlns:a14="http://schemas.microsoft.com/office/drawing/2010/main" val="0"/>
                </a:ext>
              </a:extLst>
            </a:blip>
            <a:srcRect r="-1870" b="7151"/>
            <a:stretch/>
          </p:blipFill>
          <p:spPr>
            <a:xfrm>
              <a:off x="3964404" y="5658011"/>
              <a:ext cx="610250" cy="935182"/>
            </a:xfrm>
            <a:prstGeom prst="roundRect">
              <a:avLst/>
            </a:prstGeom>
          </p:spPr>
        </p:pic>
        <p:sp>
          <p:nvSpPr>
            <p:cNvPr id="24" name="Freeform: Shape 23">
              <a:extLst>
                <a:ext uri="{FF2B5EF4-FFF2-40B4-BE49-F238E27FC236}">
                  <a16:creationId xmlns:a16="http://schemas.microsoft.com/office/drawing/2014/main" id="{9349E1DE-3656-5F3B-A78F-AA34A69C79C8}"/>
                </a:ext>
              </a:extLst>
            </p:cNvPr>
            <p:cNvSpPr>
              <a:spLocks noGrp="1" noRot="1" noMove="1" noResize="1" noEditPoints="1" noAdjustHandles="1" noChangeArrowheads="1" noChangeShapeType="1"/>
            </p:cNvSpPr>
            <p:nvPr userDrawn="1"/>
          </p:nvSpPr>
          <p:spPr>
            <a:xfrm rot="5400000">
              <a:off x="6106578" y="4148985"/>
              <a:ext cx="182101" cy="4938883"/>
            </a:xfrm>
            <a:custGeom>
              <a:avLst/>
              <a:gdLst>
                <a:gd name="connsiteX0" fmla="*/ 0 w 267081"/>
                <a:gd name="connsiteY0" fmla="*/ 7199181 h 7243695"/>
                <a:gd name="connsiteX1" fmla="*/ 0 w 267081"/>
                <a:gd name="connsiteY1" fmla="*/ 6858719 h 7243695"/>
                <a:gd name="connsiteX2" fmla="*/ 26166 w 267081"/>
                <a:gd name="connsiteY2" fmla="*/ 6827006 h 7243695"/>
                <a:gd name="connsiteX3" fmla="*/ 114680 w 267081"/>
                <a:gd name="connsiteY3" fmla="*/ 6537230 h 7243695"/>
                <a:gd name="connsiteX4" fmla="*/ 114680 w 267081"/>
                <a:gd name="connsiteY4" fmla="*/ 768532 h 7243695"/>
                <a:gd name="connsiteX5" fmla="*/ 26166 w 267081"/>
                <a:gd name="connsiteY5" fmla="*/ 478756 h 7243695"/>
                <a:gd name="connsiteX6" fmla="*/ 0 w 267081"/>
                <a:gd name="connsiteY6" fmla="*/ 447043 h 7243695"/>
                <a:gd name="connsiteX7" fmla="*/ 0 w 267081"/>
                <a:gd name="connsiteY7" fmla="*/ 44514 h 7243695"/>
                <a:gd name="connsiteX8" fmla="*/ 44514 w 267081"/>
                <a:gd name="connsiteY8" fmla="*/ 0 h 7243695"/>
                <a:gd name="connsiteX9" fmla="*/ 222567 w 267081"/>
                <a:gd name="connsiteY9" fmla="*/ 0 h 7243695"/>
                <a:gd name="connsiteX10" fmla="*/ 267081 w 267081"/>
                <a:gd name="connsiteY10" fmla="*/ 44514 h 7243695"/>
                <a:gd name="connsiteX11" fmla="*/ 267081 w 267081"/>
                <a:gd name="connsiteY11" fmla="*/ 7199181 h 7243695"/>
                <a:gd name="connsiteX12" fmla="*/ 222567 w 267081"/>
                <a:gd name="connsiteY12" fmla="*/ 7243695 h 7243695"/>
                <a:gd name="connsiteX13" fmla="*/ 44514 w 267081"/>
                <a:gd name="connsiteY13" fmla="*/ 7243695 h 7243695"/>
                <a:gd name="connsiteX14" fmla="*/ 0 w 267081"/>
                <a:gd name="connsiteY14" fmla="*/ 7199181 h 7243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7081" h="7243695">
                  <a:moveTo>
                    <a:pt x="0" y="7199181"/>
                  </a:moveTo>
                  <a:lnTo>
                    <a:pt x="0" y="6858719"/>
                  </a:lnTo>
                  <a:lnTo>
                    <a:pt x="26166" y="6827006"/>
                  </a:lnTo>
                  <a:cubicBezTo>
                    <a:pt x="82049" y="6744288"/>
                    <a:pt x="114680" y="6644570"/>
                    <a:pt x="114680" y="6537230"/>
                  </a:cubicBezTo>
                  <a:lnTo>
                    <a:pt x="114680" y="768532"/>
                  </a:lnTo>
                  <a:cubicBezTo>
                    <a:pt x="114680" y="661193"/>
                    <a:pt x="82049" y="561474"/>
                    <a:pt x="26166" y="478756"/>
                  </a:cubicBezTo>
                  <a:lnTo>
                    <a:pt x="0" y="447043"/>
                  </a:lnTo>
                  <a:lnTo>
                    <a:pt x="0" y="44514"/>
                  </a:lnTo>
                  <a:cubicBezTo>
                    <a:pt x="0" y="19930"/>
                    <a:pt x="19930" y="0"/>
                    <a:pt x="44514" y="0"/>
                  </a:cubicBezTo>
                  <a:lnTo>
                    <a:pt x="222567" y="0"/>
                  </a:lnTo>
                  <a:cubicBezTo>
                    <a:pt x="247151" y="0"/>
                    <a:pt x="267081" y="19930"/>
                    <a:pt x="267081" y="44514"/>
                  </a:cubicBezTo>
                  <a:lnTo>
                    <a:pt x="267081" y="7199181"/>
                  </a:lnTo>
                  <a:cubicBezTo>
                    <a:pt x="267081" y="7223765"/>
                    <a:pt x="247151" y="7243695"/>
                    <a:pt x="222567" y="7243695"/>
                  </a:cubicBezTo>
                  <a:lnTo>
                    <a:pt x="44514" y="7243695"/>
                  </a:lnTo>
                  <a:cubicBezTo>
                    <a:pt x="19930" y="7243695"/>
                    <a:pt x="0" y="7223765"/>
                    <a:pt x="0" y="7199181"/>
                  </a:cubicBezTo>
                  <a:close/>
                </a:path>
              </a:pathLst>
            </a:custGeom>
            <a:solidFill>
              <a:schemeClr val="bg1"/>
            </a:solidFill>
            <a:ln w="4762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70" dirty="0"/>
            </a:p>
          </p:txBody>
        </p:sp>
        <p:sp>
          <p:nvSpPr>
            <p:cNvPr id="28" name="Rectangle 27"/>
            <p:cNvSpPr>
              <a:spLocks noGrp="1" noRot="1" noMove="1" noResize="1" noEditPoints="1" noAdjustHandles="1" noChangeArrowheads="1" noChangeShapeType="1"/>
            </p:cNvSpPr>
            <p:nvPr userDrawn="1"/>
          </p:nvSpPr>
          <p:spPr>
            <a:xfrm>
              <a:off x="3768964" y="669573"/>
              <a:ext cx="1611380" cy="3724623"/>
            </a:xfrm>
            <a:prstGeom prst="rect">
              <a:avLst/>
            </a:prstGeom>
            <a:solidFill>
              <a:srgbClr val="FF858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55707" indent="-255707">
                <a:buFont typeface="Arial" panose="020B0604020202020204" pitchFamily="34" charset="0"/>
                <a:buChar char="•"/>
              </a:pPr>
              <a:endParaRPr lang="en-US" sz="1432" dirty="0"/>
            </a:p>
          </p:txBody>
        </p:sp>
        <p:sp>
          <p:nvSpPr>
            <p:cNvPr id="38" name="Rectangle 37"/>
            <p:cNvSpPr>
              <a:spLocks noGrp="1" noRot="1" noMove="1" noResize="1" noEditPoints="1" noAdjustHandles="1" noChangeArrowheads="1" noChangeShapeType="1"/>
            </p:cNvSpPr>
            <p:nvPr userDrawn="1"/>
          </p:nvSpPr>
          <p:spPr>
            <a:xfrm>
              <a:off x="5377376" y="669573"/>
              <a:ext cx="3210777" cy="3724361"/>
            </a:xfrm>
            <a:prstGeom prst="rect">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39" dirty="0"/>
            </a:p>
          </p:txBody>
        </p:sp>
        <p:sp>
          <p:nvSpPr>
            <p:cNvPr id="7" name="TextBox 6"/>
            <p:cNvSpPr txBox="1">
              <a:spLocks noGrp="1" noRot="1" noMove="1" noResize="1" noEditPoints="1" noAdjustHandles="1" noChangeArrowheads="1" noChangeShapeType="1"/>
            </p:cNvSpPr>
            <p:nvPr userDrawn="1"/>
          </p:nvSpPr>
          <p:spPr>
            <a:xfrm>
              <a:off x="3768963" y="41676"/>
              <a:ext cx="4820855" cy="470000"/>
            </a:xfrm>
            <a:prstGeom prst="rect">
              <a:avLst/>
            </a:prstGeom>
            <a:noFill/>
          </p:spPr>
          <p:txBody>
            <a:bodyPr wrap="square" rtlCol="0">
              <a:spAutoFit/>
            </a:bodyPr>
            <a:lstStyle/>
            <a:p>
              <a:pPr algn="ctr"/>
              <a:r>
                <a:rPr lang="en-US" sz="2454" b="1" spc="252" dirty="0">
                  <a:solidFill>
                    <a:srgbClr val="6B8E23"/>
                  </a:solidFill>
                </a:rPr>
                <a:t>Responding in </a:t>
              </a:r>
              <a:r>
                <a:rPr lang="en-US" sz="2454" b="1" spc="252" dirty="0">
                  <a:solidFill>
                    <a:srgbClr val="C00000"/>
                  </a:solidFill>
                </a:rPr>
                <a:t>Hot </a:t>
              </a:r>
              <a:r>
                <a:rPr lang="en-US" sz="2454" b="1" spc="252" dirty="0">
                  <a:solidFill>
                    <a:srgbClr val="6B8E23"/>
                  </a:solidFill>
                </a:rPr>
                <a:t>Moments</a:t>
              </a:r>
              <a:r>
                <a:rPr lang="en-US" sz="2454" b="1" spc="252" dirty="0">
                  <a:solidFill>
                    <a:srgbClr val="55517B"/>
                  </a:solidFill>
                </a:rPr>
                <a:t> </a:t>
              </a:r>
            </a:p>
          </p:txBody>
        </p:sp>
        <p:sp>
          <p:nvSpPr>
            <p:cNvPr id="45" name="Rectangle 44"/>
            <p:cNvSpPr>
              <a:spLocks noGrp="1" noRot="1" noMove="1" noResize="1" noEditPoints="1" noAdjustHandles="1" noChangeArrowheads="1" noChangeShapeType="1"/>
            </p:cNvSpPr>
            <p:nvPr userDrawn="1"/>
          </p:nvSpPr>
          <p:spPr>
            <a:xfrm>
              <a:off x="5416871" y="678732"/>
              <a:ext cx="3097480" cy="311727"/>
            </a:xfrm>
            <a:prstGeom prst="rect">
              <a:avLst/>
            </a:prstGeom>
            <a:solidFill>
              <a:srgbClr val="F79646"/>
            </a:solidFill>
            <a:ln w="25400" cap="flat" cmpd="sng" algn="ctr">
              <a:solidFill>
                <a:srgbClr val="F79646">
                  <a:shade val="50000"/>
                </a:srgbClr>
              </a:solidFill>
              <a:prstDash val="solid"/>
            </a:ln>
            <a:effectLst/>
          </p:spPr>
          <p:txBody>
            <a:bodyPr rot="0" spcFirstLastPara="0" vert="horz" wrap="square" lIns="112955" tIns="56478" rIns="112955" bIns="56478" numCol="1" spcCol="0" rtlCol="0" fromWordArt="0" anchor="ctr" anchorCtr="0" forceAA="0" compatLnSpc="1">
              <a:prstTxWarp prst="textNoShape">
                <a:avLst/>
              </a:prstTxWarp>
              <a:noAutofit/>
            </a:bodyPr>
            <a:lstStyle/>
            <a:p>
              <a:pPr algn="ctr"/>
              <a:endParaRPr lang="en-US" sz="1684" b="1" dirty="0"/>
            </a:p>
            <a:p>
              <a:pPr algn="ctr"/>
              <a:endParaRPr lang="en-US" sz="1636" b="1" dirty="0"/>
            </a:p>
            <a:p>
              <a:pPr algn="ctr"/>
              <a:r>
                <a:rPr lang="en-US" sz="1636" b="1" dirty="0"/>
                <a:t> Connect &amp; Calm</a:t>
              </a:r>
              <a:endParaRPr lang="en-US" sz="1636" dirty="0"/>
            </a:p>
            <a:p>
              <a:pPr algn="ctr"/>
              <a:endParaRPr lang="en-US" sz="2022" b="1" dirty="0"/>
            </a:p>
            <a:p>
              <a:pPr algn="ctr"/>
              <a:endParaRPr lang="en-US" sz="1297" kern="0" dirty="0">
                <a:solidFill>
                  <a:sysClr val="window" lastClr="FFFFFF"/>
                </a:solidFill>
                <a:latin typeface="Calibri"/>
                <a:ea typeface="Calibri" panose="020F0502020204030204" pitchFamily="34" charset="0"/>
                <a:cs typeface="Times New Roman" panose="02020603050405020304" pitchFamily="18" charset="0"/>
              </a:endParaRPr>
            </a:p>
          </p:txBody>
        </p:sp>
        <p:sp>
          <p:nvSpPr>
            <p:cNvPr id="65" name="Rectangle 64"/>
            <p:cNvSpPr>
              <a:spLocks noGrp="1" noRot="1" noMove="1" noResize="1" noEditPoints="1" noAdjustHandles="1" noChangeArrowheads="1" noChangeShapeType="1"/>
            </p:cNvSpPr>
            <p:nvPr userDrawn="1"/>
          </p:nvSpPr>
          <p:spPr>
            <a:xfrm>
              <a:off x="3802565" y="678732"/>
              <a:ext cx="1523262" cy="311727"/>
            </a:xfrm>
            <a:prstGeom prst="rect">
              <a:avLst/>
            </a:prstGeom>
            <a:solidFill>
              <a:srgbClr val="C0504D"/>
            </a:solidFill>
            <a:ln w="25400" cap="flat" cmpd="sng" algn="ctr">
              <a:solidFill>
                <a:srgbClr val="C0504D">
                  <a:shade val="50000"/>
                </a:srgbClr>
              </a:solidFill>
              <a:prstDash val="solid"/>
            </a:ln>
            <a:effectLst/>
          </p:spPr>
          <p:txBody>
            <a:bodyPr rot="0" spcFirstLastPara="0" vert="horz" wrap="square" lIns="112955" tIns="56478" rIns="112955" bIns="56478" numCol="1" spcCol="0" rtlCol="0" fromWordArt="0" anchor="ctr" anchorCtr="0" forceAA="0" compatLnSpc="1">
              <a:prstTxWarp prst="textNoShape">
                <a:avLst/>
              </a:prstTxWarp>
              <a:noAutofit/>
            </a:bodyPr>
            <a:lstStyle/>
            <a:p>
              <a:pPr algn="ctr"/>
              <a:r>
                <a:rPr lang="en-US" sz="1636" b="1" dirty="0"/>
                <a:t>Center </a:t>
              </a:r>
              <a:r>
                <a:rPr lang="en-US" sz="1636" dirty="0"/>
                <a:t>yourself</a:t>
              </a:r>
            </a:p>
          </p:txBody>
        </p:sp>
        <p:sp>
          <p:nvSpPr>
            <p:cNvPr id="3" name="TextBox 2"/>
            <p:cNvSpPr txBox="1">
              <a:spLocks noGrp="1" noRot="1" noMove="1" noResize="1" noEditPoints="1" noAdjustHandles="1" noChangeArrowheads="1" noChangeShapeType="1"/>
            </p:cNvSpPr>
            <p:nvPr userDrawn="1"/>
          </p:nvSpPr>
          <p:spPr>
            <a:xfrm>
              <a:off x="5381263" y="1060255"/>
              <a:ext cx="1648255" cy="2296078"/>
            </a:xfrm>
            <a:prstGeom prst="rect">
              <a:avLst/>
            </a:prstGeom>
            <a:noFill/>
          </p:spPr>
          <p:txBody>
            <a:bodyPr wrap="square" rtlCol="0">
              <a:spAutoFit/>
            </a:bodyPr>
            <a:lstStyle/>
            <a:p>
              <a:pPr algn="ctr"/>
              <a:r>
                <a:rPr lang="en-US" sz="955" dirty="0"/>
                <a:t>Try directly comforting or soothing the child by:</a:t>
              </a:r>
            </a:p>
            <a:p>
              <a:pPr algn="ctr"/>
              <a:endParaRPr lang="en-US" sz="818" dirty="0"/>
            </a:p>
            <a:p>
              <a:pPr marL="271672" indent="-155859">
                <a:buFont typeface="Arial" panose="020B0604020202020204" pitchFamily="34" charset="0"/>
                <a:buChar char="•"/>
              </a:pPr>
              <a:r>
                <a:rPr lang="en-US" sz="955" dirty="0"/>
                <a:t>singing or humming.</a:t>
              </a:r>
            </a:p>
            <a:p>
              <a:pPr marL="271672" indent="-155859">
                <a:buFont typeface="Arial" panose="020B0604020202020204" pitchFamily="34" charset="0"/>
                <a:buChar char="•"/>
              </a:pPr>
              <a:endParaRPr lang="en-US" sz="818" dirty="0"/>
            </a:p>
            <a:p>
              <a:pPr marL="271672" indent="-155859">
                <a:buFont typeface="Arial" panose="020B0604020202020204" pitchFamily="34" charset="0"/>
                <a:buChar char="•"/>
              </a:pPr>
              <a:r>
                <a:rPr lang="en-US" sz="955" dirty="0"/>
                <a:t>picking up and rocking.</a:t>
              </a:r>
            </a:p>
            <a:p>
              <a:pPr marL="271672" indent="-155859">
                <a:buFont typeface="Arial" panose="020B0604020202020204" pitchFamily="34" charset="0"/>
                <a:buChar char="•"/>
              </a:pPr>
              <a:endParaRPr lang="en-US" sz="818" dirty="0"/>
            </a:p>
            <a:p>
              <a:pPr marL="271672" indent="-155859">
                <a:buFont typeface="Arial" panose="020B0604020202020204" pitchFamily="34" charset="0"/>
                <a:buChar char="•"/>
              </a:pPr>
              <a:r>
                <a:rPr lang="en-US" sz="955" dirty="0"/>
                <a:t>comforting verbally. </a:t>
              </a:r>
            </a:p>
            <a:p>
              <a:pPr marL="271672" indent="-155859">
                <a:buFont typeface="Arial" panose="020B0604020202020204" pitchFamily="34" charset="0"/>
                <a:buChar char="•"/>
              </a:pPr>
              <a:endParaRPr lang="en-US" sz="955" dirty="0"/>
            </a:p>
            <a:p>
              <a:pPr marL="271672" indent="-155859">
                <a:buFont typeface="Arial" panose="020B0604020202020204" pitchFamily="34" charset="0"/>
                <a:buChar char="•"/>
              </a:pPr>
              <a:r>
                <a:rPr lang="en-US" sz="955" dirty="0"/>
                <a:t>modeling self-regulation. </a:t>
              </a:r>
            </a:p>
            <a:p>
              <a:endParaRPr lang="en-US" sz="818" dirty="0"/>
            </a:p>
            <a:p>
              <a:pPr marL="77930"/>
              <a:r>
                <a:rPr lang="en-US" sz="818" i="1" dirty="0"/>
                <a:t> “I can see that you might be mad.  Let’s take deep breaths together and we can try again.”</a:t>
              </a:r>
            </a:p>
            <a:p>
              <a:pPr marL="255436" indent="-175342">
                <a:buFont typeface="Arial" panose="020B0604020202020204" pitchFamily="34" charset="0"/>
                <a:buChar char="•"/>
              </a:pPr>
              <a:endParaRPr lang="en-US" sz="955" dirty="0"/>
            </a:p>
          </p:txBody>
        </p:sp>
        <p:sp>
          <p:nvSpPr>
            <p:cNvPr id="32" name="TextBox 31"/>
            <p:cNvSpPr txBox="1">
              <a:spLocks noGrp="1" noRot="1" noMove="1" noResize="1" noEditPoints="1" noAdjustHandles="1" noChangeArrowheads="1" noChangeShapeType="1"/>
            </p:cNvSpPr>
            <p:nvPr userDrawn="1"/>
          </p:nvSpPr>
          <p:spPr>
            <a:xfrm>
              <a:off x="7029517" y="1060255"/>
              <a:ext cx="1558636" cy="1771511"/>
            </a:xfrm>
            <a:prstGeom prst="rect">
              <a:avLst/>
            </a:prstGeom>
            <a:noFill/>
          </p:spPr>
          <p:txBody>
            <a:bodyPr wrap="square" rtlCol="0">
              <a:spAutoFit/>
            </a:bodyPr>
            <a:lstStyle/>
            <a:p>
              <a:pPr algn="ctr"/>
              <a:r>
                <a:rPr lang="en-US" sz="955" dirty="0"/>
                <a:t>Try managing the </a:t>
              </a:r>
            </a:p>
            <a:p>
              <a:pPr algn="ctr"/>
              <a:r>
                <a:rPr lang="en-US" sz="955" dirty="0"/>
                <a:t>child’s environment by:</a:t>
              </a:r>
            </a:p>
            <a:p>
              <a:pPr algn="ctr"/>
              <a:endParaRPr lang="en-US" sz="818" dirty="0"/>
            </a:p>
            <a:p>
              <a:pPr marL="255436" indent="-175342">
                <a:buFont typeface="Arial" panose="020B0604020202020204" pitchFamily="34" charset="0"/>
                <a:buChar char="•"/>
              </a:pPr>
              <a:r>
                <a:rPr lang="en-US" sz="955" dirty="0"/>
                <a:t>dimming the lights.</a:t>
              </a:r>
            </a:p>
            <a:p>
              <a:pPr marL="255436" indent="-175342">
                <a:buFont typeface="Arial" panose="020B0604020202020204" pitchFamily="34" charset="0"/>
                <a:buChar char="•"/>
              </a:pPr>
              <a:endParaRPr lang="en-US" sz="818" dirty="0"/>
            </a:p>
            <a:p>
              <a:pPr marL="255436" indent="-175342">
                <a:buFont typeface="Arial" panose="020B0604020202020204" pitchFamily="34" charset="0"/>
                <a:buChar char="•"/>
              </a:pPr>
              <a:r>
                <a:rPr lang="en-US" sz="955" dirty="0"/>
                <a:t>moving to a new room or outside for fresh air. </a:t>
              </a:r>
            </a:p>
            <a:p>
              <a:pPr marL="255436" indent="-175342"/>
              <a:endParaRPr lang="en-US" sz="818" dirty="0"/>
            </a:p>
            <a:p>
              <a:pPr marL="255436" indent="-175342">
                <a:buFont typeface="Arial" panose="020B0604020202020204" pitchFamily="34" charset="0"/>
                <a:buChar char="•"/>
              </a:pPr>
              <a:r>
                <a:rPr lang="en-US" sz="955" dirty="0"/>
                <a:t>moving to a new activity.</a:t>
              </a:r>
            </a:p>
            <a:p>
              <a:pPr marL="255707" indent="-255707">
                <a:buFont typeface="Arial" panose="020B0604020202020204" pitchFamily="34" charset="0"/>
                <a:buChar char="•"/>
              </a:pPr>
              <a:endParaRPr lang="en-US" sz="818" dirty="0"/>
            </a:p>
          </p:txBody>
        </p:sp>
        <p:sp>
          <p:nvSpPr>
            <p:cNvPr id="33" name="TextBox 32"/>
            <p:cNvSpPr txBox="1">
              <a:spLocks noGrp="1" noRot="1" noMove="1" noResize="1" noEditPoints="1" noAdjustHandles="1" noChangeArrowheads="1" noChangeShapeType="1"/>
            </p:cNvSpPr>
            <p:nvPr userDrawn="1"/>
          </p:nvSpPr>
          <p:spPr>
            <a:xfrm>
              <a:off x="3782213" y="1039344"/>
              <a:ext cx="1558636" cy="1771511"/>
            </a:xfrm>
            <a:prstGeom prst="rect">
              <a:avLst/>
            </a:prstGeom>
            <a:noFill/>
          </p:spPr>
          <p:txBody>
            <a:bodyPr wrap="square" rtlCol="0">
              <a:spAutoFit/>
            </a:bodyPr>
            <a:lstStyle/>
            <a:p>
              <a:pPr algn="ctr"/>
              <a:r>
                <a:rPr lang="en-US" sz="955" dirty="0"/>
                <a:t>Manage what you are thinking and feeling by:</a:t>
              </a:r>
            </a:p>
            <a:p>
              <a:pPr algn="ctr"/>
              <a:endParaRPr lang="en-US" sz="818" dirty="0"/>
            </a:p>
            <a:p>
              <a:pPr marL="255436" indent="-139624">
                <a:buFont typeface="Arial" panose="020B0604020202020204" pitchFamily="34" charset="0"/>
                <a:buChar char="•"/>
              </a:pPr>
              <a:r>
                <a:rPr lang="en-US" sz="955" dirty="0"/>
                <a:t>taking a few deep breaths.</a:t>
              </a:r>
            </a:p>
            <a:p>
              <a:pPr marL="255436" indent="-139624">
                <a:buFont typeface="Arial" panose="020B0604020202020204" pitchFamily="34" charset="0"/>
                <a:buChar char="•"/>
              </a:pPr>
              <a:endParaRPr lang="en-US" sz="818" dirty="0"/>
            </a:p>
            <a:p>
              <a:pPr marL="255436" indent="-139624">
                <a:buFont typeface="Arial" panose="020B0604020202020204" pitchFamily="34" charset="0"/>
                <a:buChar char="•"/>
              </a:pPr>
              <a:r>
                <a:rPr lang="en-US" sz="955" dirty="0"/>
                <a:t>slowing down and calming your body.</a:t>
              </a:r>
            </a:p>
            <a:p>
              <a:pPr marL="255436" indent="-139624"/>
              <a:endParaRPr lang="en-US" sz="818" dirty="0"/>
            </a:p>
            <a:p>
              <a:pPr marL="255436" indent="-139624">
                <a:buFont typeface="Arial" panose="020B0604020202020204" pitchFamily="34" charset="0"/>
                <a:buChar char="•"/>
              </a:pPr>
              <a:r>
                <a:rPr lang="en-US" sz="955" dirty="0"/>
                <a:t>giving yourself a pep talk.</a:t>
              </a:r>
            </a:p>
            <a:p>
              <a:pPr marL="255707" indent="-255707">
                <a:buFont typeface="Arial" panose="020B0604020202020204" pitchFamily="34" charset="0"/>
                <a:buChar char="•"/>
              </a:pPr>
              <a:endParaRPr lang="en-US" sz="818" dirty="0"/>
            </a:p>
          </p:txBody>
        </p:sp>
        <p:sp>
          <p:nvSpPr>
            <p:cNvPr id="8" name="Oval Callout 7"/>
            <p:cNvSpPr>
              <a:spLocks noGrp="1" noRot="1" noMove="1" noResize="1" noEditPoints="1" noAdjustHandles="1" noChangeArrowheads="1" noChangeShapeType="1"/>
            </p:cNvSpPr>
            <p:nvPr userDrawn="1"/>
          </p:nvSpPr>
          <p:spPr>
            <a:xfrm>
              <a:off x="7833644" y="2805957"/>
              <a:ext cx="705918" cy="391372"/>
            </a:xfrm>
            <a:prstGeom prst="wedgeEllipseCallout">
              <a:avLst>
                <a:gd name="adj1" fmla="val -56951"/>
                <a:gd name="adj2" fmla="val 61285"/>
              </a:avLst>
            </a:prstGeom>
            <a:solidFill>
              <a:schemeClr val="bg1">
                <a:alpha val="5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i="1" dirty="0">
                  <a:solidFill>
                    <a:schemeClr val="tx1"/>
                  </a:solidFill>
                </a:rPr>
                <a:t>“I’m right here.”</a:t>
              </a:r>
            </a:p>
          </p:txBody>
        </p:sp>
        <p:pic>
          <p:nvPicPr>
            <p:cNvPr id="11" name="Picture 10"/>
            <p:cNvPicPr>
              <a:picLocks noGrp="1" noRot="1" noChangeAspect="1" noMove="1" noResize="1" noEditPoints="1" noAdjustHandles="1" noChangeArrowheads="1" noChangeShapeType="1" noCrop="1"/>
            </p:cNvPicPr>
            <p:nvPr userDrawn="1"/>
          </p:nvPicPr>
          <p:blipFill>
            <a:blip r:embed="rId4" cstate="print">
              <a:extLst>
                <a:ext uri="{28A0092B-C50C-407E-A947-70E740481C1C}">
                  <a14:useLocalDpi xmlns:a14="http://schemas.microsoft.com/office/drawing/2010/main" val="0"/>
                </a:ext>
              </a:extLst>
            </a:blip>
            <a:stretch>
              <a:fillRect/>
            </a:stretch>
          </p:blipFill>
          <p:spPr>
            <a:xfrm>
              <a:off x="4151886" y="3305836"/>
              <a:ext cx="717805" cy="915022"/>
            </a:xfrm>
            <a:prstGeom prst="rect">
              <a:avLst/>
            </a:prstGeom>
          </p:spPr>
        </p:pic>
        <p:pic>
          <p:nvPicPr>
            <p:cNvPr id="4" name="Picture 3"/>
            <p:cNvPicPr>
              <a:picLocks noGrp="1" noRot="1" noChangeAspect="1" noMove="1" noResize="1" noEditPoints="1" noAdjustHandles="1" noChangeArrowheads="1" noChangeShapeType="1" noCrop="1"/>
            </p:cNvPicPr>
            <p:nvPr userDrawn="1"/>
          </p:nvPicPr>
          <p:blipFill rotWithShape="1">
            <a:blip r:embed="rId5" cstate="print">
              <a:duotone>
                <a:schemeClr val="accent4">
                  <a:shade val="45000"/>
                  <a:satMod val="135000"/>
                </a:schemeClr>
                <a:prstClr val="white"/>
              </a:duotone>
              <a:extLst>
                <a:ext uri="{28A0092B-C50C-407E-A947-70E740481C1C}">
                  <a14:useLocalDpi xmlns:a14="http://schemas.microsoft.com/office/drawing/2010/main" val="0"/>
                </a:ext>
              </a:extLst>
            </a:blip>
            <a:srcRect l="28626" r="30124" b="15500"/>
            <a:stretch/>
          </p:blipFill>
          <p:spPr>
            <a:xfrm>
              <a:off x="7302030" y="3028250"/>
              <a:ext cx="570763" cy="1169200"/>
            </a:xfrm>
            <a:prstGeom prst="rect">
              <a:avLst/>
            </a:prstGeom>
          </p:spPr>
        </p:pic>
        <p:pic>
          <p:nvPicPr>
            <p:cNvPr id="10" name="Picture 9"/>
            <p:cNvPicPr>
              <a:picLocks noGrp="1" noRot="1" noChangeAspect="1" noMove="1" noResize="1" noEditPoints="1" noAdjustHandles="1" noChangeArrowheads="1" noChangeShapeType="1" noCrop="1"/>
            </p:cNvPicPr>
            <p:nvPr userDrawn="1"/>
          </p:nvPicPr>
          <p:blipFill rotWithShape="1">
            <a:blip r:embed="rId6" cstate="print">
              <a:duotone>
                <a:schemeClr val="accent4">
                  <a:shade val="45000"/>
                  <a:satMod val="135000"/>
                </a:schemeClr>
                <a:prstClr val="white"/>
              </a:duotone>
              <a:extLst>
                <a:ext uri="{28A0092B-C50C-407E-A947-70E740481C1C}">
                  <a14:useLocalDpi xmlns:a14="http://schemas.microsoft.com/office/drawing/2010/main" val="0"/>
                </a:ext>
              </a:extLst>
            </a:blip>
            <a:srcRect l="9875" t="3626" r="8499" b="17375"/>
            <a:stretch/>
          </p:blipFill>
          <p:spPr>
            <a:xfrm>
              <a:off x="6605834" y="3521191"/>
              <a:ext cx="696196" cy="673807"/>
            </a:xfrm>
            <a:prstGeom prst="rect">
              <a:avLst/>
            </a:prstGeom>
          </p:spPr>
        </p:pic>
        <p:grpSp>
          <p:nvGrpSpPr>
            <p:cNvPr id="6" name="Group 5"/>
            <p:cNvGrpSpPr>
              <a:grpSpLocks noGrp="1" noUngrp="1" noRot="1" noMove="1" noResize="1"/>
            </p:cNvGrpSpPr>
            <p:nvPr userDrawn="1"/>
          </p:nvGrpSpPr>
          <p:grpSpPr>
            <a:xfrm rot="258718">
              <a:off x="5993617" y="3392272"/>
              <a:ext cx="704168" cy="452157"/>
              <a:chOff x="4241213" y="3943118"/>
              <a:chExt cx="1259902" cy="799735"/>
            </a:xfrm>
          </p:grpSpPr>
          <p:sp>
            <p:nvSpPr>
              <p:cNvPr id="25" name="Oval Callout 24"/>
              <p:cNvSpPr>
                <a:spLocks noGrp="1" noRot="1" noMove="1" noResize="1" noEditPoints="1" noAdjustHandles="1" noChangeArrowheads="1" noChangeShapeType="1"/>
              </p:cNvSpPr>
              <p:nvPr/>
            </p:nvSpPr>
            <p:spPr>
              <a:xfrm>
                <a:off x="4241213" y="3943118"/>
                <a:ext cx="1259902" cy="799735"/>
              </a:xfrm>
              <a:prstGeom prst="wedgeEllipseCallout">
                <a:avLst>
                  <a:gd name="adj1" fmla="val 63160"/>
                  <a:gd name="adj2" fmla="val -4227"/>
                </a:avLst>
              </a:prstGeom>
              <a:solidFill>
                <a:schemeClr val="bg1">
                  <a:alpha val="56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74" i="1" dirty="0">
                  <a:solidFill>
                    <a:schemeClr val="tx1"/>
                  </a:solidFill>
                </a:endParaRPr>
              </a:p>
            </p:txBody>
          </p:sp>
          <p:pic>
            <p:nvPicPr>
              <p:cNvPr id="9" name="Picture 8"/>
              <p:cNvPicPr>
                <a:picLocks noGrp="1" noRot="1" noChangeAspect="1" noMove="1" noResize="1" noEditPoints="1" noAdjustHandles="1" noChangeArrowheads="1" noChangeShapeType="1" noCrop="1"/>
              </p:cNvPicPr>
              <p:nvPr/>
            </p:nvPicPr>
            <p:blipFill rotWithShape="1">
              <a:blip r:embed="rId7" cstate="print">
                <a:extLst>
                  <a:ext uri="{28A0092B-C50C-407E-A947-70E740481C1C}">
                    <a14:useLocalDpi xmlns:a14="http://schemas.microsoft.com/office/drawing/2010/main" val="0"/>
                  </a:ext>
                </a:extLst>
              </a:blip>
              <a:srcRect l="8250" t="12375" b="26875"/>
              <a:stretch/>
            </p:blipFill>
            <p:spPr>
              <a:xfrm>
                <a:off x="4562517" y="4134191"/>
                <a:ext cx="617294" cy="408726"/>
              </a:xfrm>
              <a:prstGeom prst="rect">
                <a:avLst/>
              </a:prstGeom>
            </p:spPr>
          </p:pic>
        </p:grpSp>
        <p:sp>
          <p:nvSpPr>
            <p:cNvPr id="5" name="TextBox 4"/>
            <p:cNvSpPr txBox="1">
              <a:spLocks noGrp="1" noRot="1" noMove="1" noResize="1" noEditPoints="1" noAdjustHandles="1" noChangeArrowheads="1" noChangeShapeType="1"/>
            </p:cNvSpPr>
            <p:nvPr userDrawn="1"/>
          </p:nvSpPr>
          <p:spPr>
            <a:xfrm>
              <a:off x="3684053" y="2631084"/>
              <a:ext cx="1675060" cy="595804"/>
            </a:xfrm>
            <a:prstGeom prst="rect">
              <a:avLst/>
            </a:prstGeom>
            <a:noFill/>
          </p:spPr>
          <p:txBody>
            <a:bodyPr wrap="square" rtlCol="0">
              <a:spAutoFit/>
            </a:bodyPr>
            <a:lstStyle/>
            <a:p>
              <a:pPr marL="155859" lvl="1"/>
              <a:r>
                <a:rPr lang="en-US" sz="818" i="1" dirty="0"/>
                <a:t>“I’ve gotten through this before.”</a:t>
              </a:r>
            </a:p>
            <a:p>
              <a:pPr marL="155859" lvl="1"/>
              <a:r>
                <a:rPr lang="en-US" sz="818" i="1" dirty="0"/>
                <a:t>“I can still try X, Y, and Z.”</a:t>
              </a:r>
            </a:p>
            <a:p>
              <a:pPr marL="155859" lvl="1"/>
              <a:r>
                <a:rPr lang="en-US" sz="818" i="1" dirty="0"/>
                <a:t>“I can handle this moment.”</a:t>
              </a:r>
              <a:endParaRPr lang="en-US" sz="818" dirty="0"/>
            </a:p>
          </p:txBody>
        </p:sp>
        <p:sp>
          <p:nvSpPr>
            <p:cNvPr id="36" name="TextBox 35"/>
            <p:cNvSpPr txBox="1">
              <a:spLocks noGrp="1" noRot="1" noMove="1" noResize="1" noEditPoints="1" noAdjustHandles="1" noChangeArrowheads="1" noChangeShapeType="1"/>
            </p:cNvSpPr>
            <p:nvPr userDrawn="1"/>
          </p:nvSpPr>
          <p:spPr>
            <a:xfrm>
              <a:off x="4124489" y="4570896"/>
              <a:ext cx="4442423" cy="281167"/>
            </a:xfrm>
            <a:prstGeom prst="rect">
              <a:avLst/>
            </a:prstGeom>
            <a:noFill/>
          </p:spPr>
          <p:txBody>
            <a:bodyPr wrap="square" rtlCol="0">
              <a:spAutoFit/>
            </a:bodyPr>
            <a:lstStyle/>
            <a:p>
              <a:pPr>
                <a:spcBef>
                  <a:spcPts val="409"/>
                </a:spcBef>
                <a:spcAft>
                  <a:spcPts val="409"/>
                </a:spcAft>
              </a:pPr>
              <a:r>
                <a:rPr lang="en-US" sz="1227" b="1" spc="205" dirty="0">
                  <a:solidFill>
                    <a:srgbClr val="7030A0"/>
                  </a:solidFill>
                </a:rPr>
                <a:t>For young children with a history of trauma</a:t>
              </a:r>
            </a:p>
          </p:txBody>
        </p:sp>
        <p:sp>
          <p:nvSpPr>
            <p:cNvPr id="39" name="Rectangle 38"/>
            <p:cNvSpPr>
              <a:spLocks noGrp="1" noRot="1" noMove="1" noResize="1" noEditPoints="1" noAdjustHandles="1" noChangeArrowheads="1" noChangeShapeType="1"/>
            </p:cNvSpPr>
            <p:nvPr userDrawn="1"/>
          </p:nvSpPr>
          <p:spPr>
            <a:xfrm>
              <a:off x="4281000" y="4921859"/>
              <a:ext cx="3552644" cy="1582869"/>
            </a:xfrm>
            <a:prstGeom prst="rect">
              <a:avLst/>
            </a:prstGeom>
          </p:spPr>
          <p:txBody>
            <a:bodyPr wrap="square">
              <a:spAutoFit/>
            </a:bodyPr>
            <a:lstStyle/>
            <a:p>
              <a:pPr marL="314973"/>
              <a:r>
                <a:rPr lang="en-US" sz="955" spc="136" dirty="0">
                  <a:solidFill>
                    <a:srgbClr val="7030A0"/>
                  </a:solidFill>
                </a:rPr>
                <a:t>Their cues about their need for co-regulation may be unclear or they may actively reject your attempts to co-regulate.</a:t>
              </a:r>
            </a:p>
            <a:p>
              <a:pPr marL="314973"/>
              <a:endParaRPr lang="en-US" sz="955" spc="136" dirty="0">
                <a:solidFill>
                  <a:srgbClr val="7030A0"/>
                </a:solidFill>
              </a:endParaRPr>
            </a:p>
            <a:p>
              <a:pPr marL="314973"/>
              <a:r>
                <a:rPr lang="en-US" sz="955" spc="136" dirty="0">
                  <a:solidFill>
                    <a:srgbClr val="7030A0"/>
                  </a:solidFill>
                </a:rPr>
                <a:t>You may need to make many attempts at </a:t>
              </a:r>
            </a:p>
            <a:p>
              <a:pPr marL="314973"/>
              <a:r>
                <a:rPr lang="en-US" sz="955" spc="136" dirty="0">
                  <a:solidFill>
                    <a:srgbClr val="7030A0"/>
                  </a:solidFill>
                </a:rPr>
                <a:t>co-regulation before feeling successful.</a:t>
              </a:r>
            </a:p>
            <a:p>
              <a:pPr marL="314973"/>
              <a:endParaRPr lang="en-US" sz="955" spc="136" dirty="0">
                <a:solidFill>
                  <a:srgbClr val="7030A0"/>
                </a:solidFill>
              </a:endParaRPr>
            </a:p>
            <a:p>
              <a:pPr marL="314973"/>
              <a:r>
                <a:rPr lang="en-US" sz="955" spc="136" dirty="0">
                  <a:solidFill>
                    <a:srgbClr val="7030A0"/>
                  </a:solidFill>
                </a:rPr>
                <a:t>Over time, your sensitive, consistent responses will allow the child to rely on you for co-regulation</a:t>
              </a:r>
              <a:r>
                <a:rPr lang="en-US" sz="1091" spc="136" dirty="0">
                  <a:solidFill>
                    <a:srgbClr val="7030A0"/>
                  </a:solidFill>
                </a:rPr>
                <a:t>.</a:t>
              </a:r>
            </a:p>
          </p:txBody>
        </p:sp>
        <p:sp>
          <p:nvSpPr>
            <p:cNvPr id="23" name="Rounded Rectangle 34">
              <a:extLst>
                <a:ext uri="{FF2B5EF4-FFF2-40B4-BE49-F238E27FC236}">
                  <a16:creationId xmlns:a16="http://schemas.microsoft.com/office/drawing/2014/main" id="{89F58E07-8432-AD73-7806-5AD506D21716}"/>
                </a:ext>
              </a:extLst>
            </p:cNvPr>
            <p:cNvSpPr>
              <a:spLocks noGrp="1" noRot="1" noMove="1" noResize="1" noEditPoints="1" noAdjustHandles="1" noChangeArrowheads="1" noChangeShapeType="1"/>
            </p:cNvSpPr>
            <p:nvPr userDrawn="1"/>
          </p:nvSpPr>
          <p:spPr>
            <a:xfrm rot="5400000">
              <a:off x="5104867" y="3222425"/>
              <a:ext cx="2120197" cy="4639950"/>
            </a:xfrm>
            <a:prstGeom prst="roundRect">
              <a:avLst/>
            </a:prstGeom>
            <a:noFill/>
            <a:ln w="4762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70" dirty="0"/>
            </a:p>
          </p:txBody>
        </p:sp>
      </p:grpSp>
    </p:spTree>
    <p:extLst>
      <p:ext uri="{BB962C8B-B14F-4D97-AF65-F5344CB8AC3E}">
        <p14:creationId xmlns:p14="http://schemas.microsoft.com/office/powerpoint/2010/main" val="32011256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Sprouts HO 3 - Responder en alteracion ">
    <p:spTree>
      <p:nvGrpSpPr>
        <p:cNvPr id="1" name=""/>
        <p:cNvGrpSpPr/>
        <p:nvPr/>
      </p:nvGrpSpPr>
      <p:grpSpPr>
        <a:xfrm>
          <a:off x="0" y="0"/>
          <a:ext cx="0" cy="0"/>
          <a:chOff x="0" y="0"/>
          <a:chExt cx="0" cy="0"/>
        </a:xfrm>
      </p:grpSpPr>
      <p:grpSp>
        <p:nvGrpSpPr>
          <p:cNvPr id="14" name="Do NOT modify this SEEDS Handout">
            <a:extLst>
              <a:ext uri="{FF2B5EF4-FFF2-40B4-BE49-F238E27FC236}">
                <a16:creationId xmlns:a16="http://schemas.microsoft.com/office/drawing/2014/main" id="{5F5DBEB0-5AF8-FFEB-3F53-9EB8AFC9CC53}"/>
              </a:ext>
            </a:extLst>
          </p:cNvPr>
          <p:cNvGrpSpPr>
            <a:grpSpLocks noGrp="1" noUngrp="1" noRot="1" noMove="1" noResize="1"/>
          </p:cNvGrpSpPr>
          <p:nvPr userDrawn="1"/>
        </p:nvGrpSpPr>
        <p:grpSpPr>
          <a:xfrm>
            <a:off x="3642180" y="239869"/>
            <a:ext cx="5225595" cy="6522881"/>
            <a:chOff x="3642180" y="239869"/>
            <a:chExt cx="5225595" cy="6522881"/>
          </a:xfrm>
        </p:grpSpPr>
        <p:sp>
          <p:nvSpPr>
            <p:cNvPr id="2" name="Rectangle 1">
              <a:extLst>
                <a:ext uri="{FF2B5EF4-FFF2-40B4-BE49-F238E27FC236}">
                  <a16:creationId xmlns:a16="http://schemas.microsoft.com/office/drawing/2014/main" id="{BD8735F0-1BCE-68C6-89C0-178E61E903B9}"/>
                </a:ext>
              </a:extLst>
            </p:cNvPr>
            <p:cNvSpPr>
              <a:spLocks noGrp="1" noRot="1" noMove="1" noResize="1" noEditPoints="1" noAdjustHandles="1" noChangeArrowheads="1" noChangeShapeType="1"/>
            </p:cNvSpPr>
            <p:nvPr userDrawn="1"/>
          </p:nvSpPr>
          <p:spPr>
            <a:xfrm>
              <a:off x="7686675" y="6143625"/>
              <a:ext cx="1181100" cy="61912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a:spLocks noGrp="1" noRot="1" noMove="1" noResize="1" noEditPoints="1" noAdjustHandles="1" noChangeArrowheads="1" noChangeShapeType="1"/>
            </p:cNvSpPr>
            <p:nvPr userDrawn="1"/>
          </p:nvSpPr>
          <p:spPr>
            <a:xfrm>
              <a:off x="3768964" y="1166078"/>
              <a:ext cx="1611380" cy="3335048"/>
            </a:xfrm>
            <a:prstGeom prst="rect">
              <a:avLst/>
            </a:prstGeom>
            <a:solidFill>
              <a:srgbClr val="FF858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55707" indent="-255707">
                <a:buFont typeface="Arial" panose="020B0604020202020204" pitchFamily="34" charset="0"/>
                <a:buChar char="•"/>
              </a:pPr>
              <a:endParaRPr lang="en-US" sz="1432" dirty="0"/>
            </a:p>
          </p:txBody>
        </p:sp>
        <p:sp>
          <p:nvSpPr>
            <p:cNvPr id="38" name="Rectangle 37"/>
            <p:cNvSpPr>
              <a:spLocks noGrp="1" noRot="1" noMove="1" noResize="1" noEditPoints="1" noAdjustHandles="1" noChangeArrowheads="1" noChangeShapeType="1"/>
            </p:cNvSpPr>
            <p:nvPr userDrawn="1"/>
          </p:nvSpPr>
          <p:spPr>
            <a:xfrm>
              <a:off x="5377376" y="1166078"/>
              <a:ext cx="3210777" cy="3335048"/>
            </a:xfrm>
            <a:prstGeom prst="rect">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39" dirty="0"/>
            </a:p>
          </p:txBody>
        </p:sp>
        <p:sp>
          <p:nvSpPr>
            <p:cNvPr id="45" name="Rectangle 44"/>
            <p:cNvSpPr>
              <a:spLocks noGrp="1" noRot="1" noMove="1" noResize="1" noEditPoints="1" noAdjustHandles="1" noChangeArrowheads="1" noChangeShapeType="1"/>
            </p:cNvSpPr>
            <p:nvPr userDrawn="1"/>
          </p:nvSpPr>
          <p:spPr>
            <a:xfrm>
              <a:off x="5431893" y="1200792"/>
              <a:ext cx="3097480" cy="311727"/>
            </a:xfrm>
            <a:prstGeom prst="rect">
              <a:avLst/>
            </a:prstGeom>
            <a:solidFill>
              <a:srgbClr val="F79646"/>
            </a:solidFill>
            <a:ln w="25400" cap="flat" cmpd="sng" algn="ctr">
              <a:solidFill>
                <a:srgbClr val="F79646">
                  <a:shade val="50000"/>
                </a:srgbClr>
              </a:solidFill>
              <a:prstDash val="solid"/>
            </a:ln>
            <a:effectLst/>
          </p:spPr>
          <p:txBody>
            <a:bodyPr rot="0" spcFirstLastPara="0" vert="horz" wrap="square" lIns="112955" tIns="56478" rIns="112955" bIns="56478" numCol="1" spcCol="0" rtlCol="0" fromWordArt="0" anchor="ctr" anchorCtr="1" forceAA="0" compatLnSpc="1">
              <a:prstTxWarp prst="textNoShape">
                <a:avLst/>
              </a:prstTxWarp>
              <a:noAutofit/>
            </a:bodyPr>
            <a:lstStyle/>
            <a:p>
              <a:pPr algn="ctr"/>
              <a:r>
                <a:rPr lang="en-US" sz="1400" b="1" dirty="0" err="1"/>
                <a:t>Conectar</a:t>
              </a:r>
              <a:r>
                <a:rPr lang="en-US" sz="1400" b="1" dirty="0"/>
                <a:t> y </a:t>
              </a:r>
              <a:r>
                <a:rPr lang="en-US" sz="1400" b="1" dirty="0" err="1"/>
                <a:t>calmarse</a:t>
              </a:r>
              <a:endParaRPr lang="en-US" sz="2000" b="1" dirty="0"/>
            </a:p>
          </p:txBody>
        </p:sp>
        <p:sp>
          <p:nvSpPr>
            <p:cNvPr id="65" name="Rectangle 64"/>
            <p:cNvSpPr>
              <a:spLocks noGrp="1" noRot="1" noMove="1" noResize="1" noEditPoints="1" noAdjustHandles="1" noChangeArrowheads="1" noChangeShapeType="1"/>
            </p:cNvSpPr>
            <p:nvPr userDrawn="1"/>
          </p:nvSpPr>
          <p:spPr>
            <a:xfrm>
              <a:off x="3817587" y="1200792"/>
              <a:ext cx="1523262" cy="311727"/>
            </a:xfrm>
            <a:prstGeom prst="rect">
              <a:avLst/>
            </a:prstGeom>
            <a:solidFill>
              <a:srgbClr val="C0504D"/>
            </a:solidFill>
            <a:ln w="25400" cap="flat" cmpd="sng" algn="ctr">
              <a:solidFill>
                <a:srgbClr val="C0504D">
                  <a:shade val="50000"/>
                </a:srgbClr>
              </a:solidFill>
              <a:prstDash val="solid"/>
            </a:ln>
            <a:effectLst/>
          </p:spPr>
          <p:txBody>
            <a:bodyPr rot="0" spcFirstLastPara="0" vert="horz" wrap="square" lIns="112955" tIns="56478" rIns="112955" bIns="56478" numCol="1" spcCol="0" rtlCol="0" fromWordArt="0" anchor="ctr" anchorCtr="0" forceAA="0" compatLnSpc="1">
              <a:prstTxWarp prst="textNoShape">
                <a:avLst/>
              </a:prstTxWarp>
              <a:noAutofit/>
            </a:bodyPr>
            <a:lstStyle/>
            <a:p>
              <a:pPr algn="ctr"/>
              <a:r>
                <a:rPr lang="en-US" sz="1400" b="1" dirty="0" err="1"/>
                <a:t>Centrarse</a:t>
              </a:r>
              <a:r>
                <a:rPr lang="en-US" sz="1800" b="1" dirty="0"/>
                <a:t> </a:t>
              </a:r>
              <a:endParaRPr lang="en-US" sz="1800" dirty="0"/>
            </a:p>
          </p:txBody>
        </p:sp>
        <p:sp>
          <p:nvSpPr>
            <p:cNvPr id="3" name="TextBox 2"/>
            <p:cNvSpPr txBox="1">
              <a:spLocks noGrp="1" noRot="1" noMove="1" noResize="1" noEditPoints="1" noAdjustHandles="1" noChangeArrowheads="1" noChangeShapeType="1"/>
            </p:cNvSpPr>
            <p:nvPr userDrawn="1"/>
          </p:nvSpPr>
          <p:spPr>
            <a:xfrm>
              <a:off x="5403789" y="1509889"/>
              <a:ext cx="1723250" cy="2253566"/>
            </a:xfrm>
            <a:prstGeom prst="rect">
              <a:avLst/>
            </a:prstGeom>
            <a:noFill/>
          </p:spPr>
          <p:txBody>
            <a:bodyPr wrap="square" rtlCol="0">
              <a:spAutoFit/>
            </a:bodyPr>
            <a:lstStyle/>
            <a:p>
              <a:pPr algn="ctr"/>
              <a:r>
                <a:rPr lang="es-ES" sz="955" dirty="0"/>
                <a:t>Intente consolar o calmar directamente al niño pequeño por medio de:</a:t>
              </a:r>
            </a:p>
            <a:p>
              <a:pPr algn="ctr"/>
              <a:endParaRPr lang="en-US" sz="818" dirty="0"/>
            </a:p>
            <a:p>
              <a:pPr marL="271672" indent="-155859">
                <a:buFont typeface="Arial" panose="020B0604020202020204" pitchFamily="34" charset="0"/>
                <a:buChar char="•"/>
              </a:pPr>
              <a:r>
                <a:rPr lang="es-ES" sz="818" dirty="0"/>
                <a:t>cantarle o tararearle.</a:t>
              </a:r>
            </a:p>
            <a:p>
              <a:pPr marL="271672" indent="-155859">
                <a:buFont typeface="Arial" panose="020B0604020202020204" pitchFamily="34" charset="0"/>
                <a:buChar char="•"/>
              </a:pPr>
              <a:endParaRPr lang="es-ES" sz="818" dirty="0"/>
            </a:p>
            <a:p>
              <a:pPr marL="271672" indent="-155859">
                <a:buFont typeface="Arial" panose="020B0604020202020204" pitchFamily="34" charset="0"/>
                <a:buChar char="•"/>
              </a:pPr>
              <a:r>
                <a:rPr lang="es-ES" sz="818" dirty="0"/>
                <a:t>levantarlo y mecerlo.</a:t>
              </a:r>
            </a:p>
            <a:p>
              <a:pPr marL="271672" indent="-155859">
                <a:buFont typeface="Arial" panose="020B0604020202020204" pitchFamily="34" charset="0"/>
                <a:buChar char="•"/>
              </a:pPr>
              <a:endParaRPr lang="es-ES" sz="818" dirty="0"/>
            </a:p>
            <a:p>
              <a:pPr marL="271672" indent="-155859">
                <a:buFont typeface="Arial" panose="020B0604020202020204" pitchFamily="34" charset="0"/>
                <a:buChar char="•"/>
              </a:pPr>
              <a:r>
                <a:rPr lang="es-ES" sz="818" dirty="0"/>
                <a:t>consolarlo verbalmente.</a:t>
              </a:r>
            </a:p>
            <a:p>
              <a:pPr marL="271672" indent="-155859">
                <a:buFont typeface="Arial" panose="020B0604020202020204" pitchFamily="34" charset="0"/>
                <a:buChar char="•"/>
              </a:pPr>
              <a:endParaRPr lang="es-ES" sz="818" dirty="0"/>
            </a:p>
            <a:p>
              <a:pPr marL="271672" indent="-155859">
                <a:buFont typeface="Arial" panose="020B0604020202020204" pitchFamily="34" charset="0"/>
                <a:buChar char="•"/>
              </a:pPr>
              <a:r>
                <a:rPr lang="es-ES" sz="818" dirty="0"/>
                <a:t>ser modelo de la autorregulación.</a:t>
              </a:r>
              <a:endParaRPr lang="en-US" sz="818" dirty="0"/>
            </a:p>
            <a:p>
              <a:endParaRPr lang="en-US" sz="818" dirty="0"/>
            </a:p>
            <a:p>
              <a:pPr marL="77930"/>
              <a:r>
                <a:rPr lang="es-ES" sz="750" i="1" dirty="0"/>
                <a:t>"Veo que tal vez estas enojado. Vamos a respirar profundamente juntos y lo podemos intentar de nuevo".</a:t>
              </a:r>
              <a:endParaRPr lang="en-US" sz="818" dirty="0"/>
            </a:p>
          </p:txBody>
        </p:sp>
        <p:sp>
          <p:nvSpPr>
            <p:cNvPr id="32" name="TextBox 31"/>
            <p:cNvSpPr txBox="1">
              <a:spLocks noGrp="1" noRot="1" noMove="1" noResize="1" noEditPoints="1" noAdjustHandles="1" noChangeArrowheads="1" noChangeShapeType="1"/>
            </p:cNvSpPr>
            <p:nvPr userDrawn="1"/>
          </p:nvSpPr>
          <p:spPr>
            <a:xfrm>
              <a:off x="7075491" y="1508286"/>
              <a:ext cx="1505431" cy="1666034"/>
            </a:xfrm>
            <a:prstGeom prst="rect">
              <a:avLst/>
            </a:prstGeom>
            <a:noFill/>
          </p:spPr>
          <p:txBody>
            <a:bodyPr wrap="square" rtlCol="0">
              <a:spAutoFit/>
            </a:bodyPr>
            <a:lstStyle/>
            <a:p>
              <a:pPr algn="ctr"/>
              <a:r>
                <a:rPr lang="es-ES" sz="955" dirty="0"/>
                <a:t>Intente controlar el entorno del niño pequeño </a:t>
              </a:r>
            </a:p>
            <a:p>
              <a:pPr algn="ctr"/>
              <a:r>
                <a:rPr lang="es-ES" sz="955" dirty="0"/>
                <a:t>por medio de:</a:t>
              </a:r>
            </a:p>
            <a:p>
              <a:pPr algn="ctr"/>
              <a:endParaRPr lang="en-US" sz="818" dirty="0"/>
            </a:p>
            <a:p>
              <a:pPr marL="255436" indent="-175342">
                <a:buFont typeface="Arial" panose="020B0604020202020204" pitchFamily="34" charset="0"/>
                <a:buChar char="•"/>
              </a:pPr>
              <a:r>
                <a:rPr lang="es-US" sz="818" dirty="0"/>
                <a:t>disminuir la luz.</a:t>
              </a:r>
            </a:p>
            <a:p>
              <a:pPr marL="255436" indent="-175342">
                <a:buFont typeface="Arial" panose="020B0604020202020204" pitchFamily="34" charset="0"/>
                <a:buChar char="•"/>
              </a:pPr>
              <a:endParaRPr lang="es-US" sz="818" dirty="0"/>
            </a:p>
            <a:p>
              <a:pPr marL="255436" indent="-175342">
                <a:buFont typeface="Arial" panose="020B0604020202020204" pitchFamily="34" charset="0"/>
                <a:buChar char="•"/>
              </a:pPr>
              <a:r>
                <a:rPr lang="es-ES" sz="818" dirty="0"/>
                <a:t>cambiarse de lugar; moviéndose a una nueva habitación o ir afuera para tomar aire fresco</a:t>
              </a:r>
              <a:r>
                <a:rPr lang="es-US" sz="818" dirty="0"/>
                <a:t>.</a:t>
              </a:r>
            </a:p>
            <a:p>
              <a:pPr marL="255436" indent="-175342">
                <a:buFont typeface="Arial" panose="020B0604020202020204" pitchFamily="34" charset="0"/>
                <a:buChar char="•"/>
              </a:pPr>
              <a:endParaRPr lang="es-US" sz="818" dirty="0"/>
            </a:p>
            <a:p>
              <a:pPr marL="255436" indent="-175342">
                <a:buFont typeface="Arial" panose="020B0604020202020204" pitchFamily="34" charset="0"/>
                <a:buChar char="•"/>
              </a:pPr>
              <a:r>
                <a:rPr lang="es-US" sz="818" dirty="0"/>
                <a:t>cambiar de actividad.</a:t>
              </a:r>
            </a:p>
          </p:txBody>
        </p:sp>
        <p:sp>
          <p:nvSpPr>
            <p:cNvPr id="33" name="TextBox 32"/>
            <p:cNvSpPr txBox="1">
              <a:spLocks noGrp="1" noRot="1" noMove="1" noResize="1" noEditPoints="1" noAdjustHandles="1" noChangeArrowheads="1" noChangeShapeType="1"/>
            </p:cNvSpPr>
            <p:nvPr userDrawn="1"/>
          </p:nvSpPr>
          <p:spPr>
            <a:xfrm>
              <a:off x="3785415" y="1519498"/>
              <a:ext cx="1558636" cy="1741695"/>
            </a:xfrm>
            <a:prstGeom prst="rect">
              <a:avLst/>
            </a:prstGeom>
            <a:noFill/>
          </p:spPr>
          <p:txBody>
            <a:bodyPr wrap="square" rtlCol="0">
              <a:spAutoFit/>
            </a:bodyPr>
            <a:lstStyle/>
            <a:p>
              <a:pPr algn="ctr"/>
              <a:r>
                <a:rPr lang="es-ES" sz="900" dirty="0"/>
                <a:t>Regule sus sentimientos</a:t>
              </a:r>
            </a:p>
            <a:p>
              <a:pPr algn="ctr"/>
              <a:r>
                <a:rPr lang="es-ES" sz="900" dirty="0"/>
                <a:t> y pensamientos </a:t>
              </a:r>
            </a:p>
            <a:p>
              <a:pPr algn="ctr"/>
              <a:r>
                <a:rPr lang="es-ES" sz="900" dirty="0"/>
                <a:t>por medio de:</a:t>
              </a:r>
            </a:p>
            <a:p>
              <a:pPr algn="ctr"/>
              <a:endParaRPr lang="en-US" sz="800" dirty="0"/>
            </a:p>
            <a:p>
              <a:pPr marL="255436" indent="-139624">
                <a:buFont typeface="Arial" panose="020B0604020202020204" pitchFamily="34" charset="0"/>
                <a:buChar char="•"/>
              </a:pPr>
              <a:r>
                <a:rPr lang="es-ES" sz="800" dirty="0"/>
                <a:t>hacer unas respiraciones profundas.</a:t>
              </a:r>
            </a:p>
            <a:p>
              <a:pPr marL="255436" indent="-139624">
                <a:buFont typeface="Arial" panose="020B0604020202020204" pitchFamily="34" charset="0"/>
                <a:buChar char="•"/>
              </a:pPr>
              <a:endParaRPr lang="es-ES" sz="800" dirty="0"/>
            </a:p>
            <a:p>
              <a:pPr marL="255436" indent="-139624">
                <a:buFont typeface="Arial" panose="020B0604020202020204" pitchFamily="34" charset="0"/>
                <a:buChar char="•"/>
              </a:pPr>
              <a:r>
                <a:rPr lang="es-ES" sz="800" dirty="0"/>
                <a:t>relajarse y calmar su cuerpo.</a:t>
              </a:r>
            </a:p>
            <a:p>
              <a:pPr marL="255436" indent="-139624">
                <a:buFont typeface="Arial" panose="020B0604020202020204" pitchFamily="34" charset="0"/>
                <a:buChar char="•"/>
              </a:pPr>
              <a:endParaRPr lang="es-ES" sz="800" dirty="0"/>
            </a:p>
            <a:p>
              <a:pPr marL="255436" indent="-139624">
                <a:buFont typeface="Arial" panose="020B0604020202020204" pitchFamily="34" charset="0"/>
                <a:buChar char="•"/>
              </a:pPr>
              <a:r>
                <a:rPr lang="es-ES" sz="800" dirty="0"/>
                <a:t>darse a usted mismo/a unas palabras de ánimo.</a:t>
              </a:r>
            </a:p>
            <a:p>
              <a:pPr marL="255707" indent="-255707">
                <a:buFont typeface="Arial" panose="020B0604020202020204" pitchFamily="34" charset="0"/>
                <a:buChar char="•"/>
              </a:pPr>
              <a:endParaRPr lang="en-US" sz="818" dirty="0"/>
            </a:p>
          </p:txBody>
        </p:sp>
        <p:sp>
          <p:nvSpPr>
            <p:cNvPr id="8" name="Oval Callout 7"/>
            <p:cNvSpPr>
              <a:spLocks noGrp="1" noRot="1" noMove="1" noResize="1" noEditPoints="1" noAdjustHandles="1" noChangeArrowheads="1" noChangeShapeType="1"/>
            </p:cNvSpPr>
            <p:nvPr userDrawn="1"/>
          </p:nvSpPr>
          <p:spPr>
            <a:xfrm>
              <a:off x="7705346" y="3195508"/>
              <a:ext cx="770981" cy="391372"/>
            </a:xfrm>
            <a:prstGeom prst="wedgeEllipseCallout">
              <a:avLst>
                <a:gd name="adj1" fmla="val -64727"/>
                <a:gd name="adj2" fmla="val 39244"/>
              </a:avLst>
            </a:prstGeom>
            <a:solidFill>
              <a:schemeClr val="bg1">
                <a:alpha val="5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750" i="1" dirty="0">
                  <a:solidFill>
                    <a:schemeClr val="tx1"/>
                  </a:solidFill>
                </a:rPr>
                <a:t>"</a:t>
              </a:r>
              <a:r>
                <a:rPr lang="es-US" sz="750" i="1" dirty="0">
                  <a:solidFill>
                    <a:schemeClr val="tx1"/>
                  </a:solidFill>
                </a:rPr>
                <a:t>Estoy aquí contigo</a:t>
              </a:r>
              <a:r>
                <a:rPr lang="es-ES" sz="750" i="1" dirty="0">
                  <a:solidFill>
                    <a:schemeClr val="tx1"/>
                  </a:solidFill>
                </a:rPr>
                <a:t>"</a:t>
              </a:r>
              <a:r>
                <a:rPr lang="es-US" sz="750" i="1" dirty="0">
                  <a:solidFill>
                    <a:schemeClr val="tx1"/>
                  </a:solidFill>
                </a:rPr>
                <a:t>.</a:t>
              </a:r>
            </a:p>
          </p:txBody>
        </p:sp>
        <p:pic>
          <p:nvPicPr>
            <p:cNvPr id="11" name="Picture 10"/>
            <p:cNvPicPr>
              <a:picLocks noGrp="1" noRot="1" noChangeAspect="1" noMove="1" noResize="1" noEditPoints="1" noAdjustHandles="1" noChangeArrowheads="1" noChangeShapeType="1" noCrop="1"/>
            </p:cNvPicPr>
            <p:nvPr userDrawn="1"/>
          </p:nvPicPr>
          <p:blipFill>
            <a:blip r:embed="rId2" cstate="print">
              <a:extLst>
                <a:ext uri="{28A0092B-C50C-407E-A947-70E740481C1C}">
                  <a14:useLocalDpi xmlns:a14="http://schemas.microsoft.com/office/drawing/2010/main" val="0"/>
                </a:ext>
              </a:extLst>
            </a:blip>
            <a:stretch>
              <a:fillRect/>
            </a:stretch>
          </p:blipFill>
          <p:spPr>
            <a:xfrm>
              <a:off x="4185140" y="3597222"/>
              <a:ext cx="677237" cy="863307"/>
            </a:xfrm>
            <a:prstGeom prst="rect">
              <a:avLst/>
            </a:prstGeom>
          </p:spPr>
        </p:pic>
        <p:pic>
          <p:nvPicPr>
            <p:cNvPr id="4" name="Picture 3"/>
            <p:cNvPicPr>
              <a:picLocks noGrp="1" noRot="1" noChangeAspect="1" noMove="1" noResize="1" noEditPoints="1" noAdjustHandles="1" noChangeArrowheads="1" noChangeShapeType="1" noCrop="1"/>
            </p:cNvPicPr>
            <p:nvPr userDrawn="1"/>
          </p:nvPicPr>
          <p:blipFill rotWithShape="1">
            <a:blip r:embed="rId3" cstate="print">
              <a:duotone>
                <a:schemeClr val="accent4">
                  <a:shade val="45000"/>
                  <a:satMod val="135000"/>
                </a:schemeClr>
                <a:prstClr val="white"/>
              </a:duotone>
              <a:extLst>
                <a:ext uri="{28A0092B-C50C-407E-A947-70E740481C1C}">
                  <a14:useLocalDpi xmlns:a14="http://schemas.microsoft.com/office/drawing/2010/main" val="0"/>
                </a:ext>
              </a:extLst>
            </a:blip>
            <a:srcRect l="28626" r="30124" b="15500"/>
            <a:stretch/>
          </p:blipFill>
          <p:spPr>
            <a:xfrm>
              <a:off x="7277375" y="3397214"/>
              <a:ext cx="500551" cy="1025371"/>
            </a:xfrm>
            <a:prstGeom prst="rect">
              <a:avLst/>
            </a:prstGeom>
          </p:spPr>
        </p:pic>
        <p:pic>
          <p:nvPicPr>
            <p:cNvPr id="10" name="Picture 9"/>
            <p:cNvPicPr>
              <a:picLocks noGrp="1" noRot="1" noChangeAspect="1" noMove="1" noResize="1" noEditPoints="1" noAdjustHandles="1" noChangeArrowheads="1" noChangeShapeType="1" noCrop="1"/>
            </p:cNvPicPr>
            <p:nvPr userDrawn="1"/>
          </p:nvPicPr>
          <p:blipFill rotWithShape="1">
            <a:blip r:embed="rId4" cstate="print">
              <a:duotone>
                <a:schemeClr val="accent4">
                  <a:shade val="45000"/>
                  <a:satMod val="135000"/>
                </a:schemeClr>
                <a:prstClr val="white"/>
              </a:duotone>
              <a:extLst>
                <a:ext uri="{28A0092B-C50C-407E-A947-70E740481C1C}">
                  <a14:useLocalDpi xmlns:a14="http://schemas.microsoft.com/office/drawing/2010/main" val="0"/>
                </a:ext>
              </a:extLst>
            </a:blip>
            <a:srcRect l="9875" t="3626" r="8499" b="17375"/>
            <a:stretch/>
          </p:blipFill>
          <p:spPr>
            <a:xfrm>
              <a:off x="6611232" y="3747783"/>
              <a:ext cx="696196" cy="673807"/>
            </a:xfrm>
            <a:prstGeom prst="rect">
              <a:avLst/>
            </a:prstGeom>
          </p:spPr>
        </p:pic>
        <p:grpSp>
          <p:nvGrpSpPr>
            <p:cNvPr id="6" name="Group 5"/>
            <p:cNvGrpSpPr>
              <a:grpSpLocks noGrp="1" noUngrp="1" noRot="1" noMove="1" noResize="1"/>
            </p:cNvGrpSpPr>
            <p:nvPr userDrawn="1"/>
          </p:nvGrpSpPr>
          <p:grpSpPr>
            <a:xfrm>
              <a:off x="5976775" y="3684519"/>
              <a:ext cx="704168" cy="452157"/>
              <a:chOff x="4241213" y="3943118"/>
              <a:chExt cx="1259902" cy="799735"/>
            </a:xfrm>
          </p:grpSpPr>
          <p:sp>
            <p:nvSpPr>
              <p:cNvPr id="25" name="Oval Callout 24"/>
              <p:cNvSpPr>
                <a:spLocks noGrp="1" noRot="1" noMove="1" noResize="1" noEditPoints="1" noAdjustHandles="1" noChangeArrowheads="1" noChangeShapeType="1"/>
              </p:cNvSpPr>
              <p:nvPr/>
            </p:nvSpPr>
            <p:spPr>
              <a:xfrm>
                <a:off x="4241213" y="3943118"/>
                <a:ext cx="1259902" cy="799735"/>
              </a:xfrm>
              <a:prstGeom prst="wedgeEllipseCallout">
                <a:avLst>
                  <a:gd name="adj1" fmla="val 63160"/>
                  <a:gd name="adj2" fmla="val -4227"/>
                </a:avLst>
              </a:prstGeom>
              <a:solidFill>
                <a:schemeClr val="bg1">
                  <a:alpha val="56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74" i="1" dirty="0">
                  <a:solidFill>
                    <a:schemeClr val="tx1"/>
                  </a:solidFill>
                </a:endParaRPr>
              </a:p>
            </p:txBody>
          </p:sp>
          <p:pic>
            <p:nvPicPr>
              <p:cNvPr id="9" name="Picture 8"/>
              <p:cNvPicPr>
                <a:picLocks noGrp="1" noRot="1" noChangeAspect="1" noMove="1" noResize="1" noEditPoints="1" noAdjustHandles="1" noChangeArrowheads="1" noChangeShapeType="1" noCrop="1"/>
              </p:cNvPicPr>
              <p:nvPr/>
            </p:nvPicPr>
            <p:blipFill rotWithShape="1">
              <a:blip r:embed="rId5" cstate="print">
                <a:extLst>
                  <a:ext uri="{28A0092B-C50C-407E-A947-70E740481C1C}">
                    <a14:useLocalDpi xmlns:a14="http://schemas.microsoft.com/office/drawing/2010/main" val="0"/>
                  </a:ext>
                </a:extLst>
              </a:blip>
              <a:srcRect l="8250" t="12375" b="26875"/>
              <a:stretch/>
            </p:blipFill>
            <p:spPr>
              <a:xfrm>
                <a:off x="4562517" y="4134191"/>
                <a:ext cx="617294" cy="408726"/>
              </a:xfrm>
              <a:prstGeom prst="rect">
                <a:avLst/>
              </a:prstGeom>
            </p:spPr>
          </p:pic>
        </p:grpSp>
        <p:sp>
          <p:nvSpPr>
            <p:cNvPr id="5" name="TextBox 4"/>
            <p:cNvSpPr txBox="1">
              <a:spLocks noGrp="1" noRot="1" noMove="1" noResize="1" noEditPoints="1" noAdjustHandles="1" noChangeArrowheads="1" noChangeShapeType="1"/>
            </p:cNvSpPr>
            <p:nvPr userDrawn="1"/>
          </p:nvSpPr>
          <p:spPr>
            <a:xfrm>
              <a:off x="3642180" y="3154868"/>
              <a:ext cx="1789713" cy="553998"/>
            </a:xfrm>
            <a:prstGeom prst="rect">
              <a:avLst/>
            </a:prstGeom>
            <a:noFill/>
          </p:spPr>
          <p:txBody>
            <a:bodyPr wrap="square" rtlCol="0">
              <a:spAutoFit/>
            </a:bodyPr>
            <a:lstStyle/>
            <a:p>
              <a:pPr marL="155859" lvl="1"/>
              <a:r>
                <a:rPr lang="es-ES" sz="750" i="1" dirty="0"/>
                <a:t>"He superado esto antes". </a:t>
              </a:r>
            </a:p>
            <a:p>
              <a:pPr marL="155859" lvl="1"/>
              <a:r>
                <a:rPr lang="es-ES" sz="750" i="1" dirty="0"/>
                <a:t>"Todavía puedo intentar X, Y </a:t>
              </a:r>
              <a:r>
                <a:rPr lang="es-ES" sz="750" i="1" dirty="0" err="1"/>
                <a:t>y</a:t>
              </a:r>
              <a:r>
                <a:rPr lang="es-ES" sz="750" i="1" dirty="0"/>
                <a:t> Z". "Mantengo calma en este momento".</a:t>
              </a:r>
              <a:endParaRPr lang="en-US" sz="750" dirty="0"/>
            </a:p>
          </p:txBody>
        </p:sp>
        <p:sp>
          <p:nvSpPr>
            <p:cNvPr id="36" name="TextBox 35"/>
            <p:cNvSpPr txBox="1">
              <a:spLocks noGrp="1" noRot="1" noMove="1" noResize="1" noEditPoints="1" noAdjustHandles="1" noChangeArrowheads="1" noChangeShapeType="1"/>
            </p:cNvSpPr>
            <p:nvPr userDrawn="1"/>
          </p:nvSpPr>
          <p:spPr>
            <a:xfrm>
              <a:off x="3964404" y="4565725"/>
              <a:ext cx="4442423" cy="461665"/>
            </a:xfrm>
            <a:prstGeom prst="rect">
              <a:avLst/>
            </a:prstGeom>
            <a:noFill/>
          </p:spPr>
          <p:txBody>
            <a:bodyPr wrap="square" rtlCol="0">
              <a:spAutoFit/>
            </a:bodyPr>
            <a:lstStyle/>
            <a:p>
              <a:pPr algn="ctr"/>
              <a:r>
                <a:rPr lang="es-ES" sz="1200" b="1" spc="205" dirty="0">
                  <a:solidFill>
                    <a:srgbClr val="7030A0"/>
                  </a:solidFill>
                </a:rPr>
                <a:t>Para los niños pequeños </a:t>
              </a:r>
            </a:p>
            <a:p>
              <a:pPr algn="ctr"/>
              <a:r>
                <a:rPr lang="es-ES" sz="1200" b="1" spc="205" dirty="0">
                  <a:solidFill>
                    <a:srgbClr val="7030A0"/>
                  </a:solidFill>
                </a:rPr>
                <a:t>con historias de trauma</a:t>
              </a:r>
            </a:p>
          </p:txBody>
        </p:sp>
        <p:sp>
          <p:nvSpPr>
            <p:cNvPr id="39" name="Rectangle 38"/>
            <p:cNvSpPr>
              <a:spLocks noGrp="1" noRot="1" noMove="1" noResize="1" noEditPoints="1" noAdjustHandles="1" noChangeArrowheads="1" noChangeShapeType="1"/>
            </p:cNvSpPr>
            <p:nvPr userDrawn="1"/>
          </p:nvSpPr>
          <p:spPr>
            <a:xfrm>
              <a:off x="4285375" y="4969421"/>
              <a:ext cx="3666889" cy="1700466"/>
            </a:xfrm>
            <a:prstGeom prst="rect">
              <a:avLst/>
            </a:prstGeom>
          </p:spPr>
          <p:txBody>
            <a:bodyPr wrap="square">
              <a:spAutoFit/>
            </a:bodyPr>
            <a:lstStyle/>
            <a:p>
              <a:pPr marL="314973"/>
              <a:r>
                <a:rPr lang="es-ES" sz="950" spc="136" dirty="0">
                  <a:solidFill>
                    <a:srgbClr val="7030A0"/>
                  </a:solidFill>
                </a:rPr>
                <a:t>Sus señales sobre su necesidad de </a:t>
              </a:r>
              <a:r>
                <a:rPr lang="es-ES" sz="950" spc="136" dirty="0" err="1">
                  <a:solidFill>
                    <a:srgbClr val="7030A0"/>
                  </a:solidFill>
                </a:rPr>
                <a:t>co</a:t>
              </a:r>
              <a:r>
                <a:rPr lang="es-ES" sz="950" spc="136" dirty="0">
                  <a:solidFill>
                    <a:srgbClr val="7030A0"/>
                  </a:solidFill>
                </a:rPr>
                <a:t>-regulación pueden no estar claras o pueden rechazar activamente sus intentos de </a:t>
              </a:r>
              <a:r>
                <a:rPr lang="es-ES" sz="950" spc="136" dirty="0" err="1">
                  <a:solidFill>
                    <a:srgbClr val="7030A0"/>
                  </a:solidFill>
                </a:rPr>
                <a:t>co</a:t>
              </a:r>
              <a:r>
                <a:rPr lang="es-ES" sz="950" spc="136" dirty="0">
                  <a:solidFill>
                    <a:srgbClr val="7030A0"/>
                  </a:solidFill>
                </a:rPr>
                <a:t>-regulación.</a:t>
              </a:r>
            </a:p>
            <a:p>
              <a:pPr marL="314973"/>
              <a:endParaRPr lang="es-ES" sz="950" spc="136" dirty="0">
                <a:solidFill>
                  <a:srgbClr val="7030A0"/>
                </a:solidFill>
              </a:endParaRPr>
            </a:p>
            <a:p>
              <a:pPr marL="314973"/>
              <a:r>
                <a:rPr lang="es-ES" sz="950" spc="136" dirty="0">
                  <a:solidFill>
                    <a:srgbClr val="7030A0"/>
                  </a:solidFill>
                </a:rPr>
                <a:t>Es posible que deba hacer muchos intentos de </a:t>
              </a:r>
              <a:r>
                <a:rPr lang="es-ES" sz="950" spc="136" dirty="0" err="1">
                  <a:solidFill>
                    <a:srgbClr val="7030A0"/>
                  </a:solidFill>
                </a:rPr>
                <a:t>co</a:t>
              </a:r>
              <a:r>
                <a:rPr lang="es-ES" sz="950" spc="136" dirty="0">
                  <a:solidFill>
                    <a:srgbClr val="7030A0"/>
                  </a:solidFill>
                </a:rPr>
                <a:t>-regulación antes de sentirse exitoso/a.</a:t>
              </a:r>
            </a:p>
            <a:p>
              <a:pPr marL="314973"/>
              <a:endParaRPr lang="es-ES" sz="950" spc="136" dirty="0">
                <a:solidFill>
                  <a:srgbClr val="7030A0"/>
                </a:solidFill>
              </a:endParaRPr>
            </a:p>
            <a:p>
              <a:pPr marL="314973"/>
              <a:r>
                <a:rPr lang="es-ES" sz="950" spc="136" dirty="0">
                  <a:solidFill>
                    <a:srgbClr val="7030A0"/>
                  </a:solidFill>
                </a:rPr>
                <a:t>Con el tiempo, sus respuestas sensibles y consistentes permitirán que el niño dependa </a:t>
              </a:r>
            </a:p>
            <a:p>
              <a:pPr marL="314973"/>
              <a:r>
                <a:rPr lang="es-ES" sz="950" spc="136" dirty="0">
                  <a:solidFill>
                    <a:srgbClr val="7030A0"/>
                  </a:solidFill>
                </a:rPr>
                <a:t>de usted para la </a:t>
              </a:r>
              <a:r>
                <a:rPr lang="es-ES" sz="950" spc="136" dirty="0" err="1">
                  <a:solidFill>
                    <a:srgbClr val="7030A0"/>
                  </a:solidFill>
                </a:rPr>
                <a:t>co</a:t>
              </a:r>
              <a:r>
                <a:rPr lang="es-ES" sz="950" spc="136" dirty="0">
                  <a:solidFill>
                    <a:srgbClr val="7030A0"/>
                  </a:solidFill>
                </a:rPr>
                <a:t>-regulación.</a:t>
              </a:r>
            </a:p>
          </p:txBody>
        </p:sp>
        <p:sp>
          <p:nvSpPr>
            <p:cNvPr id="7" name="TextBox 6"/>
            <p:cNvSpPr txBox="1">
              <a:spLocks noGrp="1" noRot="1" noMove="1" noResize="1" noEditPoints="1" noAdjustHandles="1" noChangeArrowheads="1" noChangeShapeType="1"/>
            </p:cNvSpPr>
            <p:nvPr userDrawn="1"/>
          </p:nvSpPr>
          <p:spPr>
            <a:xfrm>
              <a:off x="3760067" y="239869"/>
              <a:ext cx="4820855" cy="847668"/>
            </a:xfrm>
            <a:prstGeom prst="rect">
              <a:avLst/>
            </a:prstGeom>
            <a:noFill/>
          </p:spPr>
          <p:txBody>
            <a:bodyPr wrap="square" rtlCol="0">
              <a:spAutoFit/>
            </a:bodyPr>
            <a:lstStyle/>
            <a:p>
              <a:pPr algn="ctr"/>
              <a:r>
                <a:rPr lang="es-US" sz="2454" b="1" spc="252" dirty="0">
                  <a:solidFill>
                    <a:srgbClr val="6B8E23"/>
                  </a:solidFill>
                </a:rPr>
                <a:t>Responder en </a:t>
              </a:r>
            </a:p>
            <a:p>
              <a:pPr algn="ctr"/>
              <a:r>
                <a:rPr lang="es-US" sz="2454" b="1" spc="252" dirty="0">
                  <a:solidFill>
                    <a:srgbClr val="6B8E23"/>
                  </a:solidFill>
                </a:rPr>
                <a:t>momentos de </a:t>
              </a:r>
              <a:r>
                <a:rPr lang="es-US" sz="2454" b="1" spc="252" dirty="0">
                  <a:solidFill>
                    <a:srgbClr val="C00000"/>
                  </a:solidFill>
                </a:rPr>
                <a:t>alteración</a:t>
              </a:r>
              <a:endParaRPr lang="es-US" sz="2454" b="1" spc="252" dirty="0">
                <a:solidFill>
                  <a:srgbClr val="55517B"/>
                </a:solidFill>
              </a:endParaRPr>
            </a:p>
          </p:txBody>
        </p:sp>
        <p:pic>
          <p:nvPicPr>
            <p:cNvPr id="12" name="Picture 11">
              <a:extLst>
                <a:ext uri="{FF2B5EF4-FFF2-40B4-BE49-F238E27FC236}">
                  <a16:creationId xmlns:a16="http://schemas.microsoft.com/office/drawing/2014/main" id="{300D3548-F8EE-AB32-295E-4FAF8120FBF1}"/>
                </a:ext>
              </a:extLst>
            </p:cNvPr>
            <p:cNvPicPr>
              <a:picLocks noGrp="1" noRot="1" noChangeAspect="1" noMove="1" noResize="1" noEditPoints="1" noAdjustHandles="1" noChangeArrowheads="1" noChangeShapeType="1" noCrop="1"/>
            </p:cNvPicPr>
            <p:nvPr userDrawn="1"/>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r="3652"/>
            <a:stretch/>
          </p:blipFill>
          <p:spPr>
            <a:xfrm>
              <a:off x="7620223" y="5720083"/>
              <a:ext cx="740501" cy="935182"/>
            </a:xfrm>
            <a:prstGeom prst="rect">
              <a:avLst/>
            </a:prstGeom>
          </p:spPr>
        </p:pic>
        <p:pic>
          <p:nvPicPr>
            <p:cNvPr id="13" name="Picture 12">
              <a:extLst>
                <a:ext uri="{FF2B5EF4-FFF2-40B4-BE49-F238E27FC236}">
                  <a16:creationId xmlns:a16="http://schemas.microsoft.com/office/drawing/2014/main" id="{0DC14CE4-1449-D7A5-AD74-0C6B4B0C88BC}"/>
                </a:ext>
              </a:extLst>
            </p:cNvPr>
            <p:cNvPicPr>
              <a:picLocks noGrp="1" noRot="1" noChangeAspect="1" noMove="1" noResize="1" noEditPoints="1" noAdjustHandles="1" noChangeArrowheads="1" noChangeShapeType="1" noCrop="1"/>
            </p:cNvPicPr>
            <p:nvPr userDrawn="1"/>
          </p:nvPicPr>
          <p:blipFill rotWithShape="1">
            <a:blip r:embed="rId7" cstate="print">
              <a:clrChange>
                <a:clrFrom>
                  <a:srgbClr val="F9F9F7"/>
                </a:clrFrom>
                <a:clrTo>
                  <a:srgbClr val="F9F9F7">
                    <a:alpha val="0"/>
                  </a:srgbClr>
                </a:clrTo>
              </a:clrChange>
              <a:extLst>
                <a:ext uri="{28A0092B-C50C-407E-A947-70E740481C1C}">
                  <a14:useLocalDpi xmlns:a14="http://schemas.microsoft.com/office/drawing/2010/main" val="0"/>
                </a:ext>
              </a:extLst>
            </a:blip>
            <a:srcRect r="-1870" b="7151"/>
            <a:stretch/>
          </p:blipFill>
          <p:spPr>
            <a:xfrm>
              <a:off x="3964404" y="5720083"/>
              <a:ext cx="610250" cy="935182"/>
            </a:xfrm>
            <a:prstGeom prst="roundRect">
              <a:avLst/>
            </a:prstGeom>
          </p:spPr>
        </p:pic>
        <p:sp>
          <p:nvSpPr>
            <p:cNvPr id="35" name="Rounded Rectangle 34"/>
            <p:cNvSpPr>
              <a:spLocks noGrp="1" noRot="1" noMove="1" noResize="1" noEditPoints="1" noAdjustHandles="1" noChangeArrowheads="1" noChangeShapeType="1"/>
            </p:cNvSpPr>
            <p:nvPr userDrawn="1"/>
          </p:nvSpPr>
          <p:spPr>
            <a:xfrm rot="5400000">
              <a:off x="5078337" y="3168717"/>
              <a:ext cx="2170173" cy="4834996"/>
            </a:xfrm>
            <a:prstGeom prst="roundRect">
              <a:avLst/>
            </a:prstGeom>
            <a:noFill/>
            <a:ln w="4762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70" dirty="0"/>
            </a:p>
          </p:txBody>
        </p:sp>
      </p:grpSp>
    </p:spTree>
    <p:extLst>
      <p:ext uri="{BB962C8B-B14F-4D97-AF65-F5344CB8AC3E}">
        <p14:creationId xmlns:p14="http://schemas.microsoft.com/office/powerpoint/2010/main" val="28597955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Sprouts HO 4 - Responding in Cool">
    <p:spTree>
      <p:nvGrpSpPr>
        <p:cNvPr id="1" name=""/>
        <p:cNvGrpSpPr/>
        <p:nvPr/>
      </p:nvGrpSpPr>
      <p:grpSpPr>
        <a:xfrm>
          <a:off x="0" y="0"/>
          <a:ext cx="0" cy="0"/>
          <a:chOff x="0" y="0"/>
          <a:chExt cx="0" cy="0"/>
        </a:xfrm>
      </p:grpSpPr>
      <p:grpSp>
        <p:nvGrpSpPr>
          <p:cNvPr id="3" name="Do NOT modify this SEEDS Handout">
            <a:extLst>
              <a:ext uri="{FF2B5EF4-FFF2-40B4-BE49-F238E27FC236}">
                <a16:creationId xmlns:a16="http://schemas.microsoft.com/office/drawing/2014/main" id="{91D4C48E-81E9-C4A4-B9EE-C23C38550F5F}"/>
              </a:ext>
            </a:extLst>
          </p:cNvPr>
          <p:cNvGrpSpPr>
            <a:grpSpLocks noGrp="1" noUngrp="1" noRot="1" noMove="1" noResize="1"/>
          </p:cNvGrpSpPr>
          <p:nvPr userDrawn="1"/>
        </p:nvGrpSpPr>
        <p:grpSpPr>
          <a:xfrm>
            <a:off x="3615928" y="114823"/>
            <a:ext cx="5251847" cy="6647927"/>
            <a:chOff x="3615928" y="114823"/>
            <a:chExt cx="5251847" cy="6647927"/>
          </a:xfrm>
        </p:grpSpPr>
        <p:sp>
          <p:nvSpPr>
            <p:cNvPr id="2" name="Rectangle 1">
              <a:extLst>
                <a:ext uri="{FF2B5EF4-FFF2-40B4-BE49-F238E27FC236}">
                  <a16:creationId xmlns:a16="http://schemas.microsoft.com/office/drawing/2014/main" id="{BD8735F0-1BCE-68C6-89C0-178E61E903B9}"/>
                </a:ext>
              </a:extLst>
            </p:cNvPr>
            <p:cNvSpPr>
              <a:spLocks noGrp="1" noRot="1" noMove="1" noResize="1" noEditPoints="1" noAdjustHandles="1" noChangeArrowheads="1" noChangeShapeType="1"/>
            </p:cNvSpPr>
            <p:nvPr userDrawn="1"/>
          </p:nvSpPr>
          <p:spPr>
            <a:xfrm>
              <a:off x="7686675" y="6143625"/>
              <a:ext cx="1181100" cy="61912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0AEBBEDE-8E74-9474-1504-89C4E211AE11}"/>
                </a:ext>
              </a:extLst>
            </p:cNvPr>
            <p:cNvSpPr txBox="1">
              <a:spLocks noGrp="1" noRot="1" noMove="1" noResize="1" noEditPoints="1" noAdjustHandles="1" noChangeArrowheads="1" noChangeShapeType="1"/>
            </p:cNvSpPr>
            <p:nvPr userDrawn="1"/>
          </p:nvSpPr>
          <p:spPr>
            <a:xfrm>
              <a:off x="3702427" y="114823"/>
              <a:ext cx="4957394" cy="480581"/>
            </a:xfrm>
            <a:prstGeom prst="rect">
              <a:avLst/>
            </a:prstGeom>
            <a:noFill/>
          </p:spPr>
          <p:txBody>
            <a:bodyPr wrap="square" rtlCol="0">
              <a:spAutoFit/>
            </a:bodyPr>
            <a:lstStyle/>
            <a:p>
              <a:pPr algn="ctr"/>
              <a:r>
                <a:rPr lang="en-US" sz="2523" b="1" spc="259" dirty="0">
                  <a:solidFill>
                    <a:srgbClr val="6B8E23"/>
                  </a:solidFill>
                </a:rPr>
                <a:t>Responding in </a:t>
              </a:r>
              <a:r>
                <a:rPr lang="en-US" sz="2523" b="1" spc="259" dirty="0">
                  <a:solidFill>
                    <a:schemeClr val="accent5">
                      <a:lumMod val="75000"/>
                    </a:schemeClr>
                  </a:solidFill>
                </a:rPr>
                <a:t>Cool</a:t>
              </a:r>
              <a:r>
                <a:rPr lang="en-US" sz="2523" b="1" spc="259" dirty="0">
                  <a:solidFill>
                    <a:srgbClr val="55517B"/>
                  </a:solidFill>
                </a:rPr>
                <a:t> </a:t>
              </a:r>
              <a:r>
                <a:rPr lang="en-US" sz="2523" b="1" spc="259" dirty="0">
                  <a:solidFill>
                    <a:srgbClr val="6B8E23"/>
                  </a:solidFill>
                </a:rPr>
                <a:t>Moments</a:t>
              </a:r>
              <a:r>
                <a:rPr lang="en-US" sz="2523" b="1" spc="259" dirty="0">
                  <a:solidFill>
                    <a:srgbClr val="55517B"/>
                  </a:solidFill>
                </a:rPr>
                <a:t> </a:t>
              </a:r>
            </a:p>
          </p:txBody>
        </p:sp>
        <p:sp>
          <p:nvSpPr>
            <p:cNvPr id="40" name="Rectangle 39">
              <a:extLst>
                <a:ext uri="{FF2B5EF4-FFF2-40B4-BE49-F238E27FC236}">
                  <a16:creationId xmlns:a16="http://schemas.microsoft.com/office/drawing/2014/main" id="{54225DEF-0C25-8996-C3D9-D4C002F54044}"/>
                </a:ext>
              </a:extLst>
            </p:cNvPr>
            <p:cNvSpPr>
              <a:spLocks noGrp="1" noRot="1" noMove="1" noResize="1" noEditPoints="1" noAdjustHandles="1" noChangeArrowheads="1" noChangeShapeType="1"/>
            </p:cNvSpPr>
            <p:nvPr userDrawn="1"/>
          </p:nvSpPr>
          <p:spPr>
            <a:xfrm>
              <a:off x="3618678" y="600116"/>
              <a:ext cx="4957394" cy="3477073"/>
            </a:xfrm>
            <a:prstGeom prst="rect">
              <a:avLst/>
            </a:prstGeom>
            <a:solidFill>
              <a:schemeClr val="accent1">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81" dirty="0"/>
            </a:p>
          </p:txBody>
        </p:sp>
        <p:sp>
          <p:nvSpPr>
            <p:cNvPr id="41" name="Rectangle 40">
              <a:extLst>
                <a:ext uri="{FF2B5EF4-FFF2-40B4-BE49-F238E27FC236}">
                  <a16:creationId xmlns:a16="http://schemas.microsoft.com/office/drawing/2014/main" id="{8FE8535F-E976-8C5D-DA67-50BD0E4EA6AE}"/>
                </a:ext>
              </a:extLst>
            </p:cNvPr>
            <p:cNvSpPr>
              <a:spLocks noGrp="1" noRot="1" noMove="1" noResize="1" noEditPoints="1" noAdjustHandles="1" noChangeArrowheads="1" noChangeShapeType="1"/>
            </p:cNvSpPr>
            <p:nvPr userDrawn="1"/>
          </p:nvSpPr>
          <p:spPr>
            <a:xfrm>
              <a:off x="3615928" y="595539"/>
              <a:ext cx="4957394" cy="572792"/>
            </a:xfrm>
            <a:prstGeom prst="rect">
              <a:avLst/>
            </a:prstGeom>
            <a:solidFill>
              <a:schemeClr val="accent1"/>
            </a:solidFill>
            <a:ln w="25400" cap="flat" cmpd="sng" algn="ctr">
              <a:noFill/>
              <a:prstDash val="solid"/>
            </a:ln>
            <a:effectLst/>
          </p:spPr>
          <p:txBody>
            <a:bodyPr rot="0" spcFirstLastPara="0" vert="horz" wrap="square" lIns="116126" tIns="58064" rIns="116126" bIns="58064" numCol="1" spcCol="0" rtlCol="0" fromWordArt="0" anchor="t" anchorCtr="0" forceAA="0" compatLnSpc="1">
              <a:prstTxWarp prst="textNoShape">
                <a:avLst/>
              </a:prstTxWarp>
              <a:noAutofit/>
            </a:bodyPr>
            <a:lstStyle/>
            <a:p>
              <a:pPr algn="ctr" defTabSz="1161289"/>
              <a:r>
                <a:rPr lang="en-US" sz="1402" b="1" dirty="0">
                  <a:solidFill>
                    <a:schemeClr val="bg1"/>
                  </a:solidFill>
                </a:rPr>
                <a:t>Building synchrony (or rhythm) in </a:t>
              </a:r>
              <a:r>
                <a:rPr lang="en-US" sz="1402" b="1" dirty="0">
                  <a:solidFill>
                    <a:srgbClr val="002060"/>
                  </a:solidFill>
                </a:rPr>
                <a:t>cool </a:t>
              </a:r>
              <a:r>
                <a:rPr lang="en-US" sz="1402" b="1" dirty="0">
                  <a:solidFill>
                    <a:schemeClr val="bg1"/>
                  </a:solidFill>
                </a:rPr>
                <a:t>moments</a:t>
              </a:r>
            </a:p>
            <a:p>
              <a:pPr algn="ctr" defTabSz="1161289"/>
              <a:r>
                <a:rPr lang="en-US" sz="1402" b="1" dirty="0">
                  <a:solidFill>
                    <a:srgbClr val="002060"/>
                  </a:solidFill>
                </a:rPr>
                <a:t> </a:t>
              </a:r>
              <a:r>
                <a:rPr lang="en-US" sz="1402" b="1" dirty="0">
                  <a:solidFill>
                    <a:schemeClr val="bg1"/>
                  </a:solidFill>
                </a:rPr>
                <a:t>creates a foundation for co-regulation in </a:t>
              </a:r>
              <a:r>
                <a:rPr lang="en-US" sz="1402" b="1" dirty="0">
                  <a:solidFill>
                    <a:srgbClr val="C00000"/>
                  </a:solidFill>
                </a:rPr>
                <a:t>hot</a:t>
              </a:r>
              <a:r>
                <a:rPr lang="en-US" sz="1402" b="1" dirty="0">
                  <a:solidFill>
                    <a:srgbClr val="FF0000"/>
                  </a:solidFill>
                </a:rPr>
                <a:t> </a:t>
              </a:r>
              <a:r>
                <a:rPr lang="en-US" sz="1402" b="1" dirty="0">
                  <a:solidFill>
                    <a:schemeClr val="bg1"/>
                  </a:solidFill>
                </a:rPr>
                <a:t>moments</a:t>
              </a:r>
              <a:r>
                <a:rPr lang="en-US" sz="1289" dirty="0">
                  <a:solidFill>
                    <a:schemeClr val="bg1"/>
                  </a:solidFill>
                </a:rPr>
                <a:t>.</a:t>
              </a:r>
            </a:p>
            <a:p>
              <a:pPr algn="ctr" defTabSz="1161289">
                <a:lnSpc>
                  <a:spcPct val="115000"/>
                </a:lnSpc>
              </a:pPr>
              <a:endParaRPr lang="en-US" sz="1656" b="1" kern="0" dirty="0">
                <a:solidFill>
                  <a:schemeClr val="bg1"/>
                </a:solidFill>
                <a:latin typeface="Calibri"/>
                <a:ea typeface="Calibri" panose="020F0502020204030204" pitchFamily="34" charset="0"/>
                <a:cs typeface="Times New Roman" panose="02020603050405020304" pitchFamily="18" charset="0"/>
              </a:endParaRPr>
            </a:p>
          </p:txBody>
        </p:sp>
        <p:sp>
          <p:nvSpPr>
            <p:cNvPr id="42" name="TextBox 41">
              <a:extLst>
                <a:ext uri="{FF2B5EF4-FFF2-40B4-BE49-F238E27FC236}">
                  <a16:creationId xmlns:a16="http://schemas.microsoft.com/office/drawing/2014/main" id="{C16FB3BD-0C5E-2A7F-1C66-50217F2D6D85}"/>
                </a:ext>
              </a:extLst>
            </p:cNvPr>
            <p:cNvSpPr txBox="1">
              <a:spLocks noGrp="1" noRot="1" noMove="1" noResize="1" noEditPoints="1" noAdjustHandles="1" noChangeArrowheads="1" noChangeShapeType="1"/>
            </p:cNvSpPr>
            <p:nvPr userDrawn="1"/>
          </p:nvSpPr>
          <p:spPr>
            <a:xfrm>
              <a:off x="3873397" y="2180578"/>
              <a:ext cx="2609698" cy="1387046"/>
            </a:xfrm>
            <a:prstGeom prst="rect">
              <a:avLst/>
            </a:prstGeom>
            <a:noFill/>
          </p:spPr>
          <p:txBody>
            <a:bodyPr wrap="square" rtlCol="0">
              <a:spAutoFit/>
            </a:bodyPr>
            <a:lstStyle/>
            <a:p>
              <a:pPr marL="200299" indent="-200299">
                <a:buFont typeface="Arial" panose="020B0604020202020204" pitchFamily="34" charset="0"/>
                <a:buChar char="•"/>
              </a:pPr>
              <a:r>
                <a:rPr lang="en-US" sz="1262" b="1" dirty="0"/>
                <a:t>Duplicate</a:t>
              </a:r>
              <a:r>
                <a:rPr lang="en-US" sz="1262" dirty="0"/>
                <a:t> by copying or mirroring the child’s behavior.</a:t>
              </a:r>
            </a:p>
            <a:p>
              <a:pPr marL="200299" indent="-200299">
                <a:buFont typeface="Arial" panose="020B0604020202020204" pitchFamily="34" charset="0"/>
                <a:buChar char="•"/>
              </a:pPr>
              <a:endParaRPr lang="en-US" sz="841" dirty="0"/>
            </a:p>
            <a:p>
              <a:pPr marL="200299" indent="-200299">
                <a:buFont typeface="Arial" panose="020B0604020202020204" pitchFamily="34" charset="0"/>
                <a:buChar char="•"/>
              </a:pPr>
              <a:r>
                <a:rPr lang="en-US" sz="1262" b="1" dirty="0"/>
                <a:t>Elaborate</a:t>
              </a:r>
              <a:r>
                <a:rPr lang="en-US" sz="1262" dirty="0"/>
                <a:t> by building upon the child’s previous response while still remaining  connected to that previous response.</a:t>
              </a:r>
            </a:p>
          </p:txBody>
        </p:sp>
        <p:pic>
          <p:nvPicPr>
            <p:cNvPr id="43" name="Picture 42">
              <a:extLst>
                <a:ext uri="{FF2B5EF4-FFF2-40B4-BE49-F238E27FC236}">
                  <a16:creationId xmlns:a16="http://schemas.microsoft.com/office/drawing/2014/main" id="{E0C4DC8E-B22F-56AA-3283-56A441A49B40}"/>
                </a:ext>
              </a:extLst>
            </p:cNvPr>
            <p:cNvPicPr>
              <a:picLocks noGrp="1" noRot="1" noChangeAspect="1" noMove="1" noResize="1" noEditPoints="1" noAdjustHandles="1" noChangeArrowheads="1" noChangeShapeType="1" noCrop="1"/>
            </p:cNvPicPr>
            <p:nvPr userDrawn="1"/>
          </p:nvPicPr>
          <p:blipFill rotWithShape="1">
            <a:blip r:embed="rId2" cstate="print">
              <a:extLst>
                <a:ext uri="{28A0092B-C50C-407E-A947-70E740481C1C}">
                  <a14:useLocalDpi xmlns:a14="http://schemas.microsoft.com/office/drawing/2010/main" val="0"/>
                </a:ext>
              </a:extLst>
            </a:blip>
            <a:srcRect b="1755"/>
            <a:stretch/>
          </p:blipFill>
          <p:spPr>
            <a:xfrm>
              <a:off x="6802369" y="2128942"/>
              <a:ext cx="1621928" cy="1527142"/>
            </a:xfrm>
            <a:prstGeom prst="rect">
              <a:avLst/>
            </a:prstGeom>
          </p:spPr>
        </p:pic>
        <p:pic>
          <p:nvPicPr>
            <p:cNvPr id="44" name="Picture 43">
              <a:extLst>
                <a:ext uri="{FF2B5EF4-FFF2-40B4-BE49-F238E27FC236}">
                  <a16:creationId xmlns:a16="http://schemas.microsoft.com/office/drawing/2014/main" id="{EC3EA870-5BC5-8CA4-449D-DF2AB7793CAA}"/>
                </a:ext>
              </a:extLst>
            </p:cNvPr>
            <p:cNvPicPr>
              <a:picLocks noGrp="1" noRot="1" noChangeAspect="1" noMove="1" noResize="1" noEditPoints="1" noAdjustHandles="1" noChangeArrowheads="1" noChangeShapeType="1" noCrop="1"/>
            </p:cNvPicPr>
            <p:nvPr userDrawn="1"/>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r="3652"/>
            <a:stretch/>
          </p:blipFill>
          <p:spPr>
            <a:xfrm>
              <a:off x="7569955" y="5433617"/>
              <a:ext cx="761288" cy="961433"/>
            </a:xfrm>
            <a:prstGeom prst="rect">
              <a:avLst/>
            </a:prstGeom>
          </p:spPr>
        </p:pic>
        <p:pic>
          <p:nvPicPr>
            <p:cNvPr id="45" name="Picture 44">
              <a:extLst>
                <a:ext uri="{FF2B5EF4-FFF2-40B4-BE49-F238E27FC236}">
                  <a16:creationId xmlns:a16="http://schemas.microsoft.com/office/drawing/2014/main" id="{92E7A00E-08C1-F49F-6DA9-434164357A71}"/>
                </a:ext>
              </a:extLst>
            </p:cNvPr>
            <p:cNvPicPr>
              <a:picLocks noGrp="1" noRot="1" noChangeAspect="1" noMove="1" noResize="1" noEditPoints="1" noAdjustHandles="1" noChangeArrowheads="1" noChangeShapeType="1" noCrop="1"/>
            </p:cNvPicPr>
            <p:nvPr userDrawn="1"/>
          </p:nvPicPr>
          <p:blipFill rotWithShape="1">
            <a:blip r:embed="rId4" cstate="print">
              <a:clrChange>
                <a:clrFrom>
                  <a:srgbClr val="F9F9F7"/>
                </a:clrFrom>
                <a:clrTo>
                  <a:srgbClr val="F9F9F7">
                    <a:alpha val="0"/>
                  </a:srgbClr>
                </a:clrTo>
              </a:clrChange>
              <a:extLst>
                <a:ext uri="{28A0092B-C50C-407E-A947-70E740481C1C}">
                  <a14:useLocalDpi xmlns:a14="http://schemas.microsoft.com/office/drawing/2010/main" val="0"/>
                </a:ext>
              </a:extLst>
            </a:blip>
            <a:srcRect r="-1870" b="7151"/>
            <a:stretch/>
          </p:blipFill>
          <p:spPr>
            <a:xfrm>
              <a:off x="3850480" y="5433617"/>
              <a:ext cx="627380" cy="961433"/>
            </a:xfrm>
            <a:prstGeom prst="roundRect">
              <a:avLst/>
            </a:prstGeom>
          </p:spPr>
        </p:pic>
        <p:sp>
          <p:nvSpPr>
            <p:cNvPr id="46" name="Rounded Rectangle 16">
              <a:extLst>
                <a:ext uri="{FF2B5EF4-FFF2-40B4-BE49-F238E27FC236}">
                  <a16:creationId xmlns:a16="http://schemas.microsoft.com/office/drawing/2014/main" id="{C639681C-0DCB-F985-CBE2-26A7B6B1073C}"/>
                </a:ext>
              </a:extLst>
            </p:cNvPr>
            <p:cNvSpPr>
              <a:spLocks noGrp="1" noRot="1" noMove="1" noResize="1" noEditPoints="1" noAdjustHandles="1" noChangeArrowheads="1" noChangeShapeType="1"/>
            </p:cNvSpPr>
            <p:nvPr userDrawn="1"/>
          </p:nvSpPr>
          <p:spPr>
            <a:xfrm rot="5400000">
              <a:off x="4995817" y="2932818"/>
              <a:ext cx="2179712" cy="4770197"/>
            </a:xfrm>
            <a:prstGeom prst="roundRect">
              <a:avLst/>
            </a:prstGeom>
            <a:noFill/>
            <a:ln w="4762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8" dirty="0"/>
            </a:p>
          </p:txBody>
        </p:sp>
        <p:sp>
          <p:nvSpPr>
            <p:cNvPr id="47" name="TextBox 46">
              <a:extLst>
                <a:ext uri="{FF2B5EF4-FFF2-40B4-BE49-F238E27FC236}">
                  <a16:creationId xmlns:a16="http://schemas.microsoft.com/office/drawing/2014/main" id="{8C0B7F65-F4AF-785A-2E98-B36F75606F60}"/>
                </a:ext>
              </a:extLst>
            </p:cNvPr>
            <p:cNvSpPr txBox="1">
              <a:spLocks noGrp="1" noRot="1" noMove="1" noResize="1" noEditPoints="1" noAdjustHandles="1" noChangeArrowheads="1" noChangeShapeType="1"/>
            </p:cNvSpPr>
            <p:nvPr userDrawn="1"/>
          </p:nvSpPr>
          <p:spPr>
            <a:xfrm>
              <a:off x="3811513" y="4332204"/>
              <a:ext cx="4567125" cy="286553"/>
            </a:xfrm>
            <a:prstGeom prst="rect">
              <a:avLst/>
            </a:prstGeom>
            <a:noFill/>
          </p:spPr>
          <p:txBody>
            <a:bodyPr wrap="square" rtlCol="0">
              <a:spAutoFit/>
            </a:bodyPr>
            <a:lstStyle/>
            <a:p>
              <a:pPr>
                <a:spcBef>
                  <a:spcPts val="421"/>
                </a:spcBef>
                <a:spcAft>
                  <a:spcPts val="421"/>
                </a:spcAft>
              </a:pPr>
              <a:r>
                <a:rPr lang="en-US" sz="1262" b="1" spc="210" dirty="0">
                  <a:solidFill>
                    <a:srgbClr val="7030A0"/>
                  </a:solidFill>
                </a:rPr>
                <a:t>For young children with a history of trauma</a:t>
              </a:r>
            </a:p>
          </p:txBody>
        </p:sp>
        <p:sp>
          <p:nvSpPr>
            <p:cNvPr id="48" name="Rectangle 47">
              <a:extLst>
                <a:ext uri="{FF2B5EF4-FFF2-40B4-BE49-F238E27FC236}">
                  <a16:creationId xmlns:a16="http://schemas.microsoft.com/office/drawing/2014/main" id="{1D9CC8FE-0A1F-18FE-2149-826DEE873B01}"/>
                </a:ext>
              </a:extLst>
            </p:cNvPr>
            <p:cNvSpPr>
              <a:spLocks noGrp="1" noRot="1" noMove="1" noResize="1" noEditPoints="1" noAdjustHandles="1" noChangeArrowheads="1" noChangeShapeType="1"/>
            </p:cNvSpPr>
            <p:nvPr userDrawn="1"/>
          </p:nvSpPr>
          <p:spPr>
            <a:xfrm>
              <a:off x="4203891" y="4609727"/>
              <a:ext cx="3711810" cy="1732526"/>
            </a:xfrm>
            <a:prstGeom prst="rect">
              <a:avLst/>
            </a:prstGeom>
          </p:spPr>
          <p:txBody>
            <a:bodyPr wrap="square">
              <a:spAutoFit/>
            </a:bodyPr>
            <a:lstStyle/>
            <a:p>
              <a:pPr marL="323823"/>
              <a:r>
                <a:rPr lang="en-US" sz="1122" spc="140" dirty="0">
                  <a:solidFill>
                    <a:srgbClr val="7030A0"/>
                  </a:solidFill>
                </a:rPr>
                <a:t>Building synchrony may take more time.</a:t>
              </a:r>
            </a:p>
            <a:p>
              <a:pPr marL="323823"/>
              <a:endParaRPr lang="en-US" sz="841" spc="140" dirty="0">
                <a:solidFill>
                  <a:srgbClr val="7030A0"/>
                </a:solidFill>
              </a:endParaRPr>
            </a:p>
            <a:p>
              <a:pPr marL="323823"/>
              <a:r>
                <a:rPr lang="en-US" sz="1122" spc="140" dirty="0">
                  <a:solidFill>
                    <a:srgbClr val="7030A0"/>
                  </a:solidFill>
                </a:rPr>
                <a:t>It is not being perfectly in sync that matters, but rather your ability to recognize when you fall out of sync and make repairs.</a:t>
              </a:r>
            </a:p>
            <a:p>
              <a:pPr marL="323823"/>
              <a:endParaRPr lang="en-US" sz="841" spc="140" dirty="0">
                <a:solidFill>
                  <a:srgbClr val="7030A0"/>
                </a:solidFill>
              </a:endParaRPr>
            </a:p>
            <a:p>
              <a:pPr marL="323823"/>
              <a:r>
                <a:rPr lang="en-US" sz="1122" spc="140" dirty="0">
                  <a:solidFill>
                    <a:srgbClr val="7030A0"/>
                  </a:solidFill>
                </a:rPr>
                <a:t>Out of sync moments present an opportunity to strengthen the relationship when repairs are made.</a:t>
              </a:r>
            </a:p>
          </p:txBody>
        </p:sp>
        <p:sp>
          <p:nvSpPr>
            <p:cNvPr id="49" name="TextBox 48">
              <a:extLst>
                <a:ext uri="{FF2B5EF4-FFF2-40B4-BE49-F238E27FC236}">
                  <a16:creationId xmlns:a16="http://schemas.microsoft.com/office/drawing/2014/main" id="{C8B1DF2F-170F-3792-73AA-CDDC9A9A6C20}"/>
                </a:ext>
              </a:extLst>
            </p:cNvPr>
            <p:cNvSpPr txBox="1">
              <a:spLocks noGrp="1" noRot="1" noMove="1" noResize="1" noEditPoints="1" noAdjustHandles="1" noChangeArrowheads="1" noChangeShapeType="1"/>
            </p:cNvSpPr>
            <p:nvPr userDrawn="1"/>
          </p:nvSpPr>
          <p:spPr>
            <a:xfrm>
              <a:off x="3820818" y="1243766"/>
              <a:ext cx="4567125" cy="869212"/>
            </a:xfrm>
            <a:prstGeom prst="rect">
              <a:avLst/>
            </a:prstGeom>
            <a:noFill/>
          </p:spPr>
          <p:txBody>
            <a:bodyPr wrap="square" rtlCol="0">
              <a:spAutoFit/>
            </a:bodyPr>
            <a:lstStyle/>
            <a:p>
              <a:r>
                <a:rPr lang="en-US" sz="1262" b="1" dirty="0"/>
                <a:t>Synchrony</a:t>
              </a:r>
              <a:r>
                <a:rPr lang="en-US" sz="1262" dirty="0"/>
                <a:t> refers to back-and-forth interactions that are reciprocal, mutually responsive, and develop a rhythm.    </a:t>
              </a:r>
            </a:p>
            <a:p>
              <a:endParaRPr lang="en-US" sz="1262" dirty="0"/>
            </a:p>
            <a:p>
              <a:r>
                <a:rPr lang="en-US" sz="1262" b="1" dirty="0"/>
                <a:t>Following the child’s lead </a:t>
              </a:r>
              <a:r>
                <a:rPr lang="en-US" sz="1262" dirty="0"/>
                <a:t>in play helps build synchrony:</a:t>
              </a:r>
            </a:p>
          </p:txBody>
        </p:sp>
        <p:sp>
          <p:nvSpPr>
            <p:cNvPr id="50" name="TextBox 49">
              <a:extLst>
                <a:ext uri="{FF2B5EF4-FFF2-40B4-BE49-F238E27FC236}">
                  <a16:creationId xmlns:a16="http://schemas.microsoft.com/office/drawing/2014/main" id="{0399841B-97E7-6BBC-DAE0-D6D6F1C12E53}"/>
                </a:ext>
              </a:extLst>
            </p:cNvPr>
            <p:cNvSpPr txBox="1">
              <a:spLocks noGrp="1" noRot="1" noMove="1" noResize="1" noEditPoints="1" noAdjustHandles="1" noChangeArrowheads="1" noChangeShapeType="1"/>
            </p:cNvSpPr>
            <p:nvPr userDrawn="1"/>
          </p:nvSpPr>
          <p:spPr>
            <a:xfrm>
              <a:off x="3709880" y="3755321"/>
              <a:ext cx="4770197" cy="286553"/>
            </a:xfrm>
            <a:prstGeom prst="rect">
              <a:avLst/>
            </a:prstGeom>
            <a:solidFill>
              <a:schemeClr val="bg1"/>
            </a:solidFill>
          </p:spPr>
          <p:txBody>
            <a:bodyPr wrap="square" rtlCol="0">
              <a:spAutoFit/>
            </a:bodyPr>
            <a:lstStyle/>
            <a:p>
              <a:pPr algn="ctr"/>
              <a:r>
                <a:rPr lang="en-US" sz="1262" b="1" spc="210" dirty="0">
                  <a:solidFill>
                    <a:srgbClr val="2F5597"/>
                  </a:solidFill>
                </a:rPr>
                <a:t>Synchrony can regulate both you and the child! </a:t>
              </a:r>
            </a:p>
          </p:txBody>
        </p:sp>
      </p:grpSp>
    </p:spTree>
    <p:extLst>
      <p:ext uri="{BB962C8B-B14F-4D97-AF65-F5344CB8AC3E}">
        <p14:creationId xmlns:p14="http://schemas.microsoft.com/office/powerpoint/2010/main" val="24214991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Sprouts HO 4 - Responder">
    <p:spTree>
      <p:nvGrpSpPr>
        <p:cNvPr id="1" name=""/>
        <p:cNvGrpSpPr/>
        <p:nvPr/>
      </p:nvGrpSpPr>
      <p:grpSpPr>
        <a:xfrm>
          <a:off x="0" y="0"/>
          <a:ext cx="0" cy="0"/>
          <a:chOff x="0" y="0"/>
          <a:chExt cx="0" cy="0"/>
        </a:xfrm>
      </p:grpSpPr>
      <p:grpSp>
        <p:nvGrpSpPr>
          <p:cNvPr id="3" name="Do NOT modify this SEEDS Handout">
            <a:extLst>
              <a:ext uri="{FF2B5EF4-FFF2-40B4-BE49-F238E27FC236}">
                <a16:creationId xmlns:a16="http://schemas.microsoft.com/office/drawing/2014/main" id="{2C9365A7-285A-2C54-76C0-AECD0FECE666}"/>
              </a:ext>
            </a:extLst>
          </p:cNvPr>
          <p:cNvGrpSpPr>
            <a:grpSpLocks noGrp="1" noUngrp="1" noRot="1" noMove="1" noResize="1"/>
          </p:cNvGrpSpPr>
          <p:nvPr userDrawn="1"/>
        </p:nvGrpSpPr>
        <p:grpSpPr>
          <a:xfrm>
            <a:off x="3693338" y="135603"/>
            <a:ext cx="5174437" cy="6627147"/>
            <a:chOff x="3693338" y="135603"/>
            <a:chExt cx="5174437" cy="6627147"/>
          </a:xfrm>
        </p:grpSpPr>
        <p:sp>
          <p:nvSpPr>
            <p:cNvPr id="2" name="Rectangle 1">
              <a:extLst>
                <a:ext uri="{FF2B5EF4-FFF2-40B4-BE49-F238E27FC236}">
                  <a16:creationId xmlns:a16="http://schemas.microsoft.com/office/drawing/2014/main" id="{BD8735F0-1BCE-68C6-89C0-178E61E903B9}"/>
                </a:ext>
              </a:extLst>
            </p:cNvPr>
            <p:cNvSpPr>
              <a:spLocks noGrp="1" noRot="1" noMove="1" noResize="1" noEditPoints="1" noAdjustHandles="1" noChangeArrowheads="1" noChangeShapeType="1"/>
            </p:cNvSpPr>
            <p:nvPr userDrawn="1"/>
          </p:nvSpPr>
          <p:spPr>
            <a:xfrm>
              <a:off x="7686675" y="6143625"/>
              <a:ext cx="1181100" cy="61912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DED77E27-C244-DB59-FA75-D29DBDFEAD96}"/>
                </a:ext>
              </a:extLst>
            </p:cNvPr>
            <p:cNvSpPr txBox="1">
              <a:spLocks noGrp="1" noRot="1" noMove="1" noResize="1" noEditPoints="1" noAdjustHandles="1" noChangeArrowheads="1" noChangeShapeType="1"/>
            </p:cNvSpPr>
            <p:nvPr userDrawn="1"/>
          </p:nvSpPr>
          <p:spPr>
            <a:xfrm>
              <a:off x="3700153" y="135603"/>
              <a:ext cx="4822036" cy="830997"/>
            </a:xfrm>
            <a:prstGeom prst="rect">
              <a:avLst/>
            </a:prstGeom>
            <a:noFill/>
          </p:spPr>
          <p:txBody>
            <a:bodyPr wrap="square" rtlCol="0">
              <a:spAutoFit/>
            </a:bodyPr>
            <a:lstStyle/>
            <a:p>
              <a:pPr algn="ctr"/>
              <a:r>
                <a:rPr lang="es-ES" sz="2400" b="1" spc="252" dirty="0">
                  <a:solidFill>
                    <a:srgbClr val="6B8E23"/>
                  </a:solidFill>
                </a:rPr>
                <a:t>Responder en </a:t>
              </a:r>
            </a:p>
            <a:p>
              <a:pPr algn="ctr"/>
              <a:r>
                <a:rPr lang="es-ES" sz="2400" b="1" spc="252" dirty="0">
                  <a:solidFill>
                    <a:srgbClr val="6B8E23"/>
                  </a:solidFill>
                </a:rPr>
                <a:t>momentos de </a:t>
              </a:r>
              <a:r>
                <a:rPr lang="es-ES" sz="2400" b="1" spc="252" dirty="0">
                  <a:solidFill>
                    <a:srgbClr val="2F5597"/>
                  </a:solidFill>
                </a:rPr>
                <a:t>tranquilidad </a:t>
              </a:r>
              <a:endParaRPr lang="en-US" sz="2400" b="1" spc="252" dirty="0">
                <a:solidFill>
                  <a:srgbClr val="2F5597"/>
                </a:solidFill>
              </a:endParaRPr>
            </a:p>
          </p:txBody>
        </p:sp>
        <p:sp>
          <p:nvSpPr>
            <p:cNvPr id="16" name="Rectangle 15">
              <a:extLst>
                <a:ext uri="{FF2B5EF4-FFF2-40B4-BE49-F238E27FC236}">
                  <a16:creationId xmlns:a16="http://schemas.microsoft.com/office/drawing/2014/main" id="{699D757B-7766-AC21-9304-394ED890A796}"/>
                </a:ext>
              </a:extLst>
            </p:cNvPr>
            <p:cNvSpPr>
              <a:spLocks noGrp="1" noRot="1" noMove="1" noResize="1" noEditPoints="1" noAdjustHandles="1" noChangeArrowheads="1" noChangeShapeType="1"/>
            </p:cNvSpPr>
            <p:nvPr userDrawn="1"/>
          </p:nvSpPr>
          <p:spPr>
            <a:xfrm>
              <a:off x="3693338" y="934909"/>
              <a:ext cx="4822036" cy="3230446"/>
            </a:xfrm>
            <a:prstGeom prst="rect">
              <a:avLst/>
            </a:prstGeom>
            <a:solidFill>
              <a:schemeClr val="accent1">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955" dirty="0"/>
            </a:p>
          </p:txBody>
        </p:sp>
        <p:sp>
          <p:nvSpPr>
            <p:cNvPr id="17" name="Rectangle 16">
              <a:extLst>
                <a:ext uri="{FF2B5EF4-FFF2-40B4-BE49-F238E27FC236}">
                  <a16:creationId xmlns:a16="http://schemas.microsoft.com/office/drawing/2014/main" id="{91BF5FA4-66BA-6F76-8A2F-63D5CC14AA2E}"/>
                </a:ext>
              </a:extLst>
            </p:cNvPr>
            <p:cNvSpPr>
              <a:spLocks noGrp="1" noRot="1" noMove="1" noResize="1" noEditPoints="1" noAdjustHandles="1" noChangeArrowheads="1" noChangeShapeType="1"/>
            </p:cNvSpPr>
            <p:nvPr userDrawn="1"/>
          </p:nvSpPr>
          <p:spPr>
            <a:xfrm>
              <a:off x="3697561" y="934909"/>
              <a:ext cx="4817813" cy="570333"/>
            </a:xfrm>
            <a:prstGeom prst="rect">
              <a:avLst/>
            </a:prstGeom>
            <a:solidFill>
              <a:schemeClr val="accent1"/>
            </a:solidFill>
            <a:ln w="25400" cap="flat" cmpd="sng" algn="ctr">
              <a:noFill/>
              <a:prstDash val="solid"/>
            </a:ln>
            <a:effectLst/>
          </p:spPr>
          <p:txBody>
            <a:bodyPr rot="0" spcFirstLastPara="0" vert="horz" wrap="square" lIns="112955" tIns="56478" rIns="112955" bIns="56478" numCol="1" spcCol="0" rtlCol="0" fromWordArt="0" anchor="t" anchorCtr="0" forceAA="0" compatLnSpc="1">
              <a:prstTxWarp prst="textNoShape">
                <a:avLst/>
              </a:prstTxWarp>
              <a:noAutofit/>
            </a:bodyPr>
            <a:lstStyle/>
            <a:p>
              <a:pPr algn="ctr" defTabSz="1129549"/>
              <a:r>
                <a:rPr lang="es-ES" sz="1200" b="1" dirty="0">
                  <a:solidFill>
                    <a:schemeClr val="bg1"/>
                  </a:solidFill>
                </a:rPr>
                <a:t>Construir sincronía (o ritmo) en los</a:t>
              </a:r>
              <a:r>
                <a:rPr lang="es-ES" sz="1200" b="1" dirty="0">
                  <a:solidFill>
                    <a:srgbClr val="002060"/>
                  </a:solidFill>
                </a:rPr>
                <a:t> </a:t>
              </a:r>
              <a:r>
                <a:rPr lang="es-ES" sz="1200" b="1" dirty="0">
                  <a:solidFill>
                    <a:schemeClr val="bg1"/>
                  </a:solidFill>
                </a:rPr>
                <a:t>momentos de </a:t>
              </a:r>
              <a:r>
                <a:rPr lang="es-ES" sz="1200" b="1" dirty="0">
                  <a:solidFill>
                    <a:srgbClr val="002060"/>
                  </a:solidFill>
                </a:rPr>
                <a:t>tranquilidad </a:t>
              </a:r>
            </a:p>
            <a:p>
              <a:pPr algn="ctr" defTabSz="1129549"/>
              <a:r>
                <a:rPr lang="es-ES" sz="1200" b="1" dirty="0">
                  <a:solidFill>
                    <a:schemeClr val="bg1"/>
                  </a:solidFill>
                </a:rPr>
                <a:t>crea una base para la </a:t>
              </a:r>
              <a:r>
                <a:rPr lang="es-ES" sz="1200" b="1" dirty="0" err="1">
                  <a:solidFill>
                    <a:schemeClr val="bg1"/>
                  </a:solidFill>
                </a:rPr>
                <a:t>co</a:t>
              </a:r>
              <a:r>
                <a:rPr lang="es-ES" sz="1200" b="1" dirty="0">
                  <a:solidFill>
                    <a:schemeClr val="bg1"/>
                  </a:solidFill>
                </a:rPr>
                <a:t>-regulación en los</a:t>
              </a:r>
              <a:r>
                <a:rPr lang="es-ES" sz="1200" b="1" dirty="0">
                  <a:solidFill>
                    <a:srgbClr val="C00000"/>
                  </a:solidFill>
                </a:rPr>
                <a:t> </a:t>
              </a:r>
              <a:r>
                <a:rPr lang="es-ES" sz="1200" b="1" dirty="0">
                  <a:solidFill>
                    <a:schemeClr val="bg1"/>
                  </a:solidFill>
                </a:rPr>
                <a:t>momentos de </a:t>
              </a:r>
              <a:r>
                <a:rPr lang="es-ES" sz="1200" b="1" dirty="0">
                  <a:solidFill>
                    <a:srgbClr val="C00000"/>
                  </a:solidFill>
                </a:rPr>
                <a:t>alteración</a:t>
              </a:r>
              <a:r>
                <a:rPr lang="es-ES" sz="1200" b="1" dirty="0">
                  <a:solidFill>
                    <a:schemeClr val="bg1"/>
                  </a:solidFill>
                </a:rPr>
                <a:t>. </a:t>
              </a:r>
              <a:endParaRPr lang="en-US" sz="1200" b="1" kern="0" dirty="0">
                <a:solidFill>
                  <a:schemeClr val="bg1"/>
                </a:solidFill>
                <a:latin typeface="Calibri"/>
                <a:ea typeface="Calibri" panose="020F0502020204030204" pitchFamily="34" charset="0"/>
                <a:cs typeface="Times New Roman" panose="02020603050405020304" pitchFamily="18" charset="0"/>
              </a:endParaRPr>
            </a:p>
          </p:txBody>
        </p:sp>
        <p:sp>
          <p:nvSpPr>
            <p:cNvPr id="18" name="TextBox 17">
              <a:extLst>
                <a:ext uri="{FF2B5EF4-FFF2-40B4-BE49-F238E27FC236}">
                  <a16:creationId xmlns:a16="http://schemas.microsoft.com/office/drawing/2014/main" id="{5915903C-60BC-B893-33ED-6CA9AB0A086A}"/>
                </a:ext>
              </a:extLst>
            </p:cNvPr>
            <p:cNvSpPr txBox="1">
              <a:spLocks noGrp="1" noRot="1" noMove="1" noResize="1" noEditPoints="1" noAdjustHandles="1" noChangeArrowheads="1" noChangeShapeType="1"/>
            </p:cNvSpPr>
            <p:nvPr userDrawn="1"/>
          </p:nvSpPr>
          <p:spPr>
            <a:xfrm>
              <a:off x="3904775" y="2359666"/>
              <a:ext cx="2674162" cy="1384792"/>
            </a:xfrm>
            <a:prstGeom prst="rect">
              <a:avLst/>
            </a:prstGeom>
            <a:noFill/>
          </p:spPr>
          <p:txBody>
            <a:bodyPr wrap="square" lIns="62345" tIns="31173" rIns="62345" bIns="31173" rtlCol="0" anchor="t">
              <a:spAutoFit/>
            </a:bodyPr>
            <a:lstStyle/>
            <a:p>
              <a:pPr marL="194824" indent="-194824">
                <a:buFont typeface="Arial" panose="020B0604020202020204" pitchFamily="34" charset="0"/>
                <a:buChar char="•"/>
              </a:pPr>
              <a:r>
                <a:rPr lang="en-US" sz="1227" b="1" dirty="0" err="1"/>
                <a:t>Duplicar</a:t>
              </a:r>
              <a:r>
                <a:rPr lang="en-US" sz="1227" dirty="0"/>
                <a:t> </a:t>
              </a:r>
              <a:r>
                <a:rPr lang="es-ES" sz="1227" dirty="0"/>
                <a:t>significa copiar o reflejar el comportamiento del niño pequeño.</a:t>
              </a:r>
            </a:p>
            <a:p>
              <a:pPr marL="194824" indent="-194824">
                <a:buFont typeface="Arial" panose="020B0604020202020204" pitchFamily="34" charset="0"/>
                <a:buChar char="•"/>
              </a:pPr>
              <a:endParaRPr lang="en-US" sz="1227" dirty="0"/>
            </a:p>
            <a:p>
              <a:pPr marL="194824" indent="-194824">
                <a:buFont typeface="Arial" panose="020B0604020202020204" pitchFamily="34" charset="0"/>
                <a:buChar char="•"/>
              </a:pPr>
              <a:r>
                <a:rPr lang="es-ES" sz="1227" b="1" dirty="0"/>
                <a:t>Elaborar </a:t>
              </a:r>
              <a:r>
                <a:rPr lang="es-ES" sz="1227" dirty="0"/>
                <a:t>significa expandir o extender a la respuesta anterior del niño pequeño mientras se mantenga conectado a esa previa respuesta.</a:t>
              </a:r>
            </a:p>
          </p:txBody>
        </p:sp>
        <p:pic>
          <p:nvPicPr>
            <p:cNvPr id="19" name="Picture 18">
              <a:extLst>
                <a:ext uri="{FF2B5EF4-FFF2-40B4-BE49-F238E27FC236}">
                  <a16:creationId xmlns:a16="http://schemas.microsoft.com/office/drawing/2014/main" id="{85C2617D-89A8-749F-8EE4-77C3A20F465B}"/>
                </a:ext>
              </a:extLst>
            </p:cNvPr>
            <p:cNvPicPr>
              <a:picLocks noGrp="1" noRot="1" noChangeAspect="1" noMove="1" noResize="1" noEditPoints="1" noAdjustHandles="1" noChangeArrowheads="1" noChangeShapeType="1" noCrop="1"/>
            </p:cNvPicPr>
            <p:nvPr userDrawn="1"/>
          </p:nvPicPr>
          <p:blipFill rotWithShape="1">
            <a:blip r:embed="rId2" cstate="print">
              <a:extLst>
                <a:ext uri="{28A0092B-C50C-407E-A947-70E740481C1C}">
                  <a14:useLocalDpi xmlns:a14="http://schemas.microsoft.com/office/drawing/2010/main" val="0"/>
                </a:ext>
              </a:extLst>
            </a:blip>
            <a:srcRect b="1755"/>
            <a:stretch/>
          </p:blipFill>
          <p:spPr>
            <a:xfrm>
              <a:off x="6756959" y="2245831"/>
              <a:ext cx="1577642" cy="1485445"/>
            </a:xfrm>
            <a:prstGeom prst="rect">
              <a:avLst/>
            </a:prstGeom>
          </p:spPr>
        </p:pic>
        <p:pic>
          <p:nvPicPr>
            <p:cNvPr id="20" name="Picture 19">
              <a:extLst>
                <a:ext uri="{FF2B5EF4-FFF2-40B4-BE49-F238E27FC236}">
                  <a16:creationId xmlns:a16="http://schemas.microsoft.com/office/drawing/2014/main" id="{0D3E5AD0-FD57-08F3-75F4-549BEA80269A}"/>
                </a:ext>
              </a:extLst>
            </p:cNvPr>
            <p:cNvPicPr>
              <a:picLocks noGrp="1" noRot="1" noChangeAspect="1" noMove="1" noResize="1" noEditPoints="1" noAdjustHandles="1" noChangeArrowheads="1" noChangeShapeType="1" noCrop="1"/>
            </p:cNvPicPr>
            <p:nvPr userDrawn="1"/>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r="3652"/>
            <a:stretch/>
          </p:blipFill>
          <p:spPr>
            <a:xfrm>
              <a:off x="7471336" y="5478869"/>
              <a:ext cx="740501" cy="935182"/>
            </a:xfrm>
            <a:prstGeom prst="rect">
              <a:avLst/>
            </a:prstGeom>
          </p:spPr>
        </p:pic>
        <p:pic>
          <p:nvPicPr>
            <p:cNvPr id="21" name="Picture 20">
              <a:extLst>
                <a:ext uri="{FF2B5EF4-FFF2-40B4-BE49-F238E27FC236}">
                  <a16:creationId xmlns:a16="http://schemas.microsoft.com/office/drawing/2014/main" id="{EAFEA053-BBDA-7E24-0660-3468B21369E4}"/>
                </a:ext>
              </a:extLst>
            </p:cNvPr>
            <p:cNvPicPr>
              <a:picLocks noGrp="1" noRot="1" noChangeAspect="1" noMove="1" noResize="1" noEditPoints="1" noAdjustHandles="1" noChangeArrowheads="1" noChangeShapeType="1" noCrop="1"/>
            </p:cNvPicPr>
            <p:nvPr userDrawn="1"/>
          </p:nvPicPr>
          <p:blipFill rotWithShape="1">
            <a:blip r:embed="rId4" cstate="print">
              <a:clrChange>
                <a:clrFrom>
                  <a:srgbClr val="F9F9F7"/>
                </a:clrFrom>
                <a:clrTo>
                  <a:srgbClr val="F9F9F7">
                    <a:alpha val="0"/>
                  </a:srgbClr>
                </a:clrTo>
              </a:clrChange>
              <a:extLst>
                <a:ext uri="{28A0092B-C50C-407E-A947-70E740481C1C}">
                  <a14:useLocalDpi xmlns:a14="http://schemas.microsoft.com/office/drawing/2010/main" val="0"/>
                </a:ext>
              </a:extLst>
            </a:blip>
            <a:srcRect r="-1870" b="7151"/>
            <a:stretch/>
          </p:blipFill>
          <p:spPr>
            <a:xfrm>
              <a:off x="3894613" y="5478869"/>
              <a:ext cx="610250" cy="935182"/>
            </a:xfrm>
            <a:prstGeom prst="roundRect">
              <a:avLst/>
            </a:prstGeom>
          </p:spPr>
        </p:pic>
        <p:sp>
          <p:nvSpPr>
            <p:cNvPr id="22" name="Rounded Rectangle 16">
              <a:extLst>
                <a:ext uri="{FF2B5EF4-FFF2-40B4-BE49-F238E27FC236}">
                  <a16:creationId xmlns:a16="http://schemas.microsoft.com/office/drawing/2014/main" id="{348DB327-0AD4-F9AB-3C57-618E2360DD97}"/>
                </a:ext>
              </a:extLst>
            </p:cNvPr>
            <p:cNvSpPr>
              <a:spLocks noGrp="1" noRot="1" noMove="1" noResize="1" noEditPoints="1" noAdjustHandles="1" noChangeArrowheads="1" noChangeShapeType="1"/>
            </p:cNvSpPr>
            <p:nvPr userDrawn="1"/>
          </p:nvSpPr>
          <p:spPr>
            <a:xfrm rot="5400000">
              <a:off x="4956980" y="2998627"/>
              <a:ext cx="2215647" cy="4639950"/>
            </a:xfrm>
            <a:prstGeom prst="roundRect">
              <a:avLst/>
            </a:prstGeom>
            <a:noFill/>
            <a:ln w="4762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70" dirty="0"/>
            </a:p>
          </p:txBody>
        </p:sp>
        <p:sp>
          <p:nvSpPr>
            <p:cNvPr id="23" name="TextBox 22">
              <a:extLst>
                <a:ext uri="{FF2B5EF4-FFF2-40B4-BE49-F238E27FC236}">
                  <a16:creationId xmlns:a16="http://schemas.microsoft.com/office/drawing/2014/main" id="{6854D42C-48AD-A5F2-B0D5-566F9E8053D4}"/>
                </a:ext>
              </a:extLst>
            </p:cNvPr>
            <p:cNvSpPr txBox="1">
              <a:spLocks noGrp="1" noRot="1" noMove="1" noResize="1" noEditPoints="1" noAdjustHandles="1" noChangeArrowheads="1" noChangeShapeType="1"/>
            </p:cNvSpPr>
            <p:nvPr userDrawn="1"/>
          </p:nvSpPr>
          <p:spPr>
            <a:xfrm>
              <a:off x="3843592" y="4236795"/>
              <a:ext cx="4442423" cy="307777"/>
            </a:xfrm>
            <a:prstGeom prst="rect">
              <a:avLst/>
            </a:prstGeom>
            <a:noFill/>
          </p:spPr>
          <p:txBody>
            <a:bodyPr wrap="square" rtlCol="0">
              <a:spAutoFit/>
            </a:bodyPr>
            <a:lstStyle/>
            <a:p>
              <a:pPr algn="ctr"/>
              <a:r>
                <a:rPr lang="es-ES" sz="1400" b="1" dirty="0">
                  <a:solidFill>
                    <a:srgbClr val="7030A0"/>
                  </a:solidFill>
                </a:rPr>
                <a:t>Para los niños pequeños con historias de trauma</a:t>
              </a:r>
              <a:endParaRPr lang="en-US" sz="1400" b="1" dirty="0">
                <a:solidFill>
                  <a:srgbClr val="7030A0"/>
                </a:solidFill>
              </a:endParaRPr>
            </a:p>
          </p:txBody>
        </p:sp>
        <p:sp>
          <p:nvSpPr>
            <p:cNvPr id="24" name="Rectangle 23">
              <a:extLst>
                <a:ext uri="{FF2B5EF4-FFF2-40B4-BE49-F238E27FC236}">
                  <a16:creationId xmlns:a16="http://schemas.microsoft.com/office/drawing/2014/main" id="{640E2F86-59F2-DC1F-8D0A-420EBB627737}"/>
                </a:ext>
              </a:extLst>
            </p:cNvPr>
            <p:cNvSpPr>
              <a:spLocks noGrp="1" noRot="1" noMove="1" noResize="1" noEditPoints="1" noAdjustHandles="1" noChangeArrowheads="1" noChangeShapeType="1"/>
            </p:cNvSpPr>
            <p:nvPr userDrawn="1"/>
          </p:nvSpPr>
          <p:spPr>
            <a:xfrm>
              <a:off x="4172569" y="4487331"/>
              <a:ext cx="3517225" cy="1708929"/>
            </a:xfrm>
            <a:prstGeom prst="rect">
              <a:avLst/>
            </a:prstGeom>
          </p:spPr>
          <p:txBody>
            <a:bodyPr wrap="square">
              <a:spAutoFit/>
            </a:bodyPr>
            <a:lstStyle/>
            <a:p>
              <a:pPr marL="314973"/>
              <a:r>
                <a:rPr lang="es-ES" sz="955" spc="136" dirty="0">
                  <a:solidFill>
                    <a:srgbClr val="7030A0"/>
                  </a:solidFill>
                </a:rPr>
                <a:t>El desarrollo de la sincronía puede llevar más tiempo.</a:t>
              </a:r>
            </a:p>
            <a:p>
              <a:pPr marL="314973"/>
              <a:endParaRPr lang="es-ES" sz="955" spc="136" dirty="0">
                <a:solidFill>
                  <a:srgbClr val="7030A0"/>
                </a:solidFill>
              </a:endParaRPr>
            </a:p>
            <a:p>
              <a:pPr marL="314973"/>
              <a:r>
                <a:rPr lang="es-ES" sz="955" spc="136" dirty="0">
                  <a:solidFill>
                    <a:srgbClr val="7030A0"/>
                  </a:solidFill>
                </a:rPr>
                <a:t>No necesita estar perfectamente sincronizado con el niño, sino la habilidad del adulto para reconocer cuándo la díada se desincroniza y hacer las reparaciones pertinentes.</a:t>
              </a:r>
            </a:p>
            <a:p>
              <a:pPr marL="314973"/>
              <a:endParaRPr lang="es-ES" sz="955" spc="136" dirty="0">
                <a:solidFill>
                  <a:srgbClr val="7030A0"/>
                </a:solidFill>
              </a:endParaRPr>
            </a:p>
            <a:p>
              <a:pPr marL="314973"/>
              <a:r>
                <a:rPr lang="es-ES" sz="955" spc="136" dirty="0">
                  <a:solidFill>
                    <a:srgbClr val="7030A0"/>
                  </a:solidFill>
                </a:rPr>
                <a:t>Cuando falta la sincronía, es una oportunidad para reparar y fortalecer la relación.</a:t>
              </a:r>
            </a:p>
          </p:txBody>
        </p:sp>
        <p:sp>
          <p:nvSpPr>
            <p:cNvPr id="25" name="TextBox 24">
              <a:extLst>
                <a:ext uri="{FF2B5EF4-FFF2-40B4-BE49-F238E27FC236}">
                  <a16:creationId xmlns:a16="http://schemas.microsoft.com/office/drawing/2014/main" id="{1AD9EE2C-5458-9888-DF13-BEB266B24BAD}"/>
                </a:ext>
              </a:extLst>
            </p:cNvPr>
            <p:cNvSpPr txBox="1">
              <a:spLocks noGrp="1" noRot="1" noMove="1" noResize="1" noEditPoints="1" noAdjustHandles="1" noChangeArrowheads="1" noChangeShapeType="1"/>
            </p:cNvSpPr>
            <p:nvPr userDrawn="1"/>
          </p:nvSpPr>
          <p:spPr>
            <a:xfrm>
              <a:off x="3889960" y="1522826"/>
              <a:ext cx="4442423" cy="739615"/>
            </a:xfrm>
            <a:prstGeom prst="rect">
              <a:avLst/>
            </a:prstGeom>
            <a:noFill/>
          </p:spPr>
          <p:txBody>
            <a:bodyPr wrap="square" lIns="62345" tIns="31173" rIns="62345" bIns="31173" rtlCol="0" anchor="t">
              <a:spAutoFit/>
            </a:bodyPr>
            <a:lstStyle/>
            <a:p>
              <a:r>
                <a:rPr lang="es-ES" sz="1227" b="1" dirty="0">
                  <a:ea typeface="+mn-lt"/>
                  <a:cs typeface="+mn-lt"/>
                </a:rPr>
                <a:t>La sincronía </a:t>
              </a:r>
              <a:r>
                <a:rPr lang="es-ES" sz="1227" dirty="0">
                  <a:ea typeface="+mn-lt"/>
                  <a:cs typeface="+mn-lt"/>
                </a:rPr>
                <a:t>se refiere a interacciones de ida y vuelta que son recíprocas, mutuamente responsivas y que desarrollan un ritmo.</a:t>
              </a:r>
              <a:r>
                <a:rPr lang="en-US" sz="1227" dirty="0"/>
                <a:t>    </a:t>
              </a:r>
              <a:endParaRPr lang="en-US" sz="1364" dirty="0"/>
            </a:p>
            <a:p>
              <a:endParaRPr lang="en-US" sz="716" dirty="0"/>
            </a:p>
            <a:p>
              <a:r>
                <a:rPr lang="es-ES" sz="1227" b="1" dirty="0">
                  <a:ea typeface="+mn-lt"/>
                  <a:cs typeface="+mn-lt"/>
                </a:rPr>
                <a:t>Seguir el ejemplo del niño ayuda a crear la sincronía:</a:t>
              </a:r>
              <a:endParaRPr lang="en-US" sz="1227" b="1" dirty="0">
                <a:ea typeface="+mn-lt"/>
                <a:cs typeface="+mn-lt"/>
              </a:endParaRPr>
            </a:p>
          </p:txBody>
        </p:sp>
        <p:sp>
          <p:nvSpPr>
            <p:cNvPr id="26" name="TextBox 25">
              <a:extLst>
                <a:ext uri="{FF2B5EF4-FFF2-40B4-BE49-F238E27FC236}">
                  <a16:creationId xmlns:a16="http://schemas.microsoft.com/office/drawing/2014/main" id="{5648B0EA-D108-75A8-1A08-9A37B6BFD304}"/>
                </a:ext>
              </a:extLst>
            </p:cNvPr>
            <p:cNvSpPr txBox="1">
              <a:spLocks noGrp="1" noRot="1" noMove="1" noResize="1" noEditPoints="1" noAdjustHandles="1" noChangeArrowheads="1" noChangeShapeType="1"/>
            </p:cNvSpPr>
            <p:nvPr userDrawn="1"/>
          </p:nvSpPr>
          <p:spPr>
            <a:xfrm>
              <a:off x="3782050" y="3852276"/>
              <a:ext cx="4639950" cy="260199"/>
            </a:xfrm>
            <a:prstGeom prst="rect">
              <a:avLst/>
            </a:prstGeom>
            <a:solidFill>
              <a:schemeClr val="bg1"/>
            </a:solidFill>
          </p:spPr>
          <p:txBody>
            <a:bodyPr wrap="square" rtlCol="0">
              <a:spAutoFit/>
            </a:bodyPr>
            <a:lstStyle/>
            <a:p>
              <a:pPr algn="ctr"/>
              <a:r>
                <a:rPr lang="es-ES" sz="1100" b="1" spc="205" dirty="0">
                  <a:solidFill>
                    <a:srgbClr val="2F5597"/>
                  </a:solidFill>
                </a:rPr>
                <a:t>¡La sincronía puede regularlo a usted y al niño!</a:t>
              </a:r>
              <a:endParaRPr lang="en-US" sz="1100" b="1" spc="205" dirty="0">
                <a:solidFill>
                  <a:srgbClr val="2F5597"/>
                </a:solidFill>
              </a:endParaRPr>
            </a:p>
          </p:txBody>
        </p:sp>
      </p:grpSp>
    </p:spTree>
    <p:extLst>
      <p:ext uri="{BB962C8B-B14F-4D97-AF65-F5344CB8AC3E}">
        <p14:creationId xmlns:p14="http://schemas.microsoft.com/office/powerpoint/2010/main" val="948531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noRot="1" noMove="1" noResize="1" noEditPoints="1" noAdjustHandles="1" noChangeArrowheads="1" noChangeShapeType="1"/>
          </p:cNvSpPr>
          <p:nvPr>
            <p:ph type="title"/>
          </p:nvPr>
        </p:nvSpPr>
        <p:spPr>
          <a:xfrm>
            <a:off x="293536" y="365127"/>
            <a:ext cx="11604928" cy="1325563"/>
          </a:xfrm>
        </p:spPr>
        <p:txBody>
          <a:bodyPr/>
          <a:lstStyle>
            <a:lvl1pPr>
              <a:defRPr spc="300">
                <a:solidFill>
                  <a:srgbClr val="76923C"/>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F4391C05-83A4-4DE0-BD36-58DB2447D246}" type="datetimeFigureOut">
              <a:rPr lang="en-US" smtClean="0"/>
              <a:t>6/20/2025</a:t>
            </a:fld>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7" name="Rectangle 6"/>
          <p:cNvSpPr>
            <a:spLocks noGrp="1" noRot="1" noMove="1" noResize="1" noEditPoints="1" noAdjustHandles="1" noChangeArrowheads="1" noChangeShapeType="1"/>
          </p:cNvSpPr>
          <p:nvPr userDrawn="1"/>
        </p:nvSpPr>
        <p:spPr>
          <a:xfrm>
            <a:off x="-22860" y="77118"/>
            <a:ext cx="12192000" cy="6780882"/>
          </a:xfrm>
          <a:prstGeom prst="rect">
            <a:avLst/>
          </a:prstGeom>
          <a:noFill/>
          <a:ln w="177800">
            <a:solidFill>
              <a:srgbClr val="7692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itchFamily="34" charset="0"/>
            </a:endParaRPr>
          </a:p>
        </p:txBody>
      </p:sp>
    </p:spTree>
    <p:extLst>
      <p:ext uri="{BB962C8B-B14F-4D97-AF65-F5344CB8AC3E}">
        <p14:creationId xmlns:p14="http://schemas.microsoft.com/office/powerpoint/2010/main" val="2842838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cussion Guide Green Border">
    <p:spTree>
      <p:nvGrpSpPr>
        <p:cNvPr id="1" name=""/>
        <p:cNvGrpSpPr/>
        <p:nvPr/>
      </p:nvGrpSpPr>
      <p:grpSpPr>
        <a:xfrm>
          <a:off x="0" y="0"/>
          <a:ext cx="0" cy="0"/>
          <a:chOff x="0" y="0"/>
          <a:chExt cx="0" cy="0"/>
        </a:xfrm>
      </p:grpSpPr>
      <p:sp>
        <p:nvSpPr>
          <p:cNvPr id="2" name="Title 1"/>
          <p:cNvSpPr>
            <a:spLocks noGrp="1"/>
          </p:cNvSpPr>
          <p:nvPr>
            <p:ph type="title"/>
          </p:nvPr>
        </p:nvSpPr>
        <p:spPr>
          <a:xfrm>
            <a:off x="293536" y="365127"/>
            <a:ext cx="11604928" cy="1325563"/>
          </a:xfrm>
        </p:spPr>
        <p:txBody>
          <a:bodyPr/>
          <a:lstStyle>
            <a:lvl1pPr>
              <a:defRPr spc="300">
                <a:solidFill>
                  <a:srgbClr val="76923C"/>
                </a:solidFill>
              </a:defRPr>
            </a:lvl1pPr>
          </a:lstStyle>
          <a:p>
            <a:r>
              <a:rPr lang="en-US" dirty="0"/>
              <a:t>Click to edit Master title style</a:t>
            </a:r>
          </a:p>
        </p:txBody>
      </p:sp>
      <p:sp>
        <p:nvSpPr>
          <p:cNvPr id="7" name="Rectangle 6"/>
          <p:cNvSpPr/>
          <p:nvPr userDrawn="1"/>
        </p:nvSpPr>
        <p:spPr>
          <a:xfrm>
            <a:off x="-22860" y="77118"/>
            <a:ext cx="12192000" cy="6780882"/>
          </a:xfrm>
          <a:prstGeom prst="rect">
            <a:avLst/>
          </a:prstGeom>
          <a:noFill/>
          <a:ln w="177800">
            <a:solidFill>
              <a:srgbClr val="7692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itchFamily="34" charset="0"/>
            </a:endParaRPr>
          </a:p>
        </p:txBody>
      </p:sp>
      <p:grpSp>
        <p:nvGrpSpPr>
          <p:cNvPr id="6" name="Tabs">
            <a:extLst>
              <a:ext uri="{FF2B5EF4-FFF2-40B4-BE49-F238E27FC236}">
                <a16:creationId xmlns:a16="http://schemas.microsoft.com/office/drawing/2014/main" id="{37BC9909-C90A-8BD8-F013-DC4BDCD7F503}"/>
              </a:ext>
            </a:extLst>
          </p:cNvPr>
          <p:cNvGrpSpPr>
            <a:grpSpLocks noGrp="1" noUngrp="1" noRot="1" noMove="1" noResize="1"/>
          </p:cNvGrpSpPr>
          <p:nvPr userDrawn="1"/>
        </p:nvGrpSpPr>
        <p:grpSpPr>
          <a:xfrm>
            <a:off x="132926" y="6441535"/>
            <a:ext cx="6637141" cy="281739"/>
            <a:chOff x="132926" y="6441535"/>
            <a:chExt cx="6637141" cy="281739"/>
          </a:xfrm>
        </p:grpSpPr>
        <p:sp>
          <p:nvSpPr>
            <p:cNvPr id="8" name="TextBox Problem Solve">
              <a:extLst>
                <a:ext uri="{FF2B5EF4-FFF2-40B4-BE49-F238E27FC236}">
                  <a16:creationId xmlns:a16="http://schemas.microsoft.com/office/drawing/2014/main" id="{9537881A-333B-F8C4-18EE-47F49F8EB28C}"/>
                </a:ext>
              </a:extLst>
            </p:cNvPr>
            <p:cNvSpPr txBox="1">
              <a:spLocks noGrp="1" noRot="1" noMove="1" noResize="1" noEditPoints="1" noAdjustHandles="1" noChangeArrowheads="1" noChangeShapeType="1"/>
            </p:cNvSpPr>
            <p:nvPr/>
          </p:nvSpPr>
          <p:spPr>
            <a:xfrm>
              <a:off x="5215587" y="6448954"/>
              <a:ext cx="1554480" cy="274320"/>
            </a:xfrm>
            <a:prstGeom prst="round2SameRect">
              <a:avLst/>
            </a:prstGeom>
            <a:solidFill>
              <a:srgbClr val="1F3864"/>
            </a:solidFill>
            <a:ln>
              <a:noFill/>
            </a:ln>
          </p:spPr>
          <p:txBody>
            <a:bodyPr vert="horz" wrap="square" rtlCol="0" anchor="ctr" anchorCtr="0">
              <a:noAutofit/>
            </a:bodyPr>
            <a:lstStyle/>
            <a:p>
              <a:r>
                <a:rPr lang="en-US" sz="1400" b="1" dirty="0">
                  <a:solidFill>
                    <a:schemeClr val="bg1"/>
                  </a:solidFill>
                  <a:latin typeface="Century Gothic" panose="020B0502020202020204" pitchFamily="34" charset="0"/>
                </a:rPr>
                <a:t>Problem Solve</a:t>
              </a:r>
            </a:p>
          </p:txBody>
        </p:sp>
        <p:sp>
          <p:nvSpPr>
            <p:cNvPr id="9" name="TextBox Practice">
              <a:extLst>
                <a:ext uri="{FF2B5EF4-FFF2-40B4-BE49-F238E27FC236}">
                  <a16:creationId xmlns:a16="http://schemas.microsoft.com/office/drawing/2014/main" id="{A9492784-AFA1-2C6F-44B0-FA9B9411A319}"/>
                </a:ext>
              </a:extLst>
            </p:cNvPr>
            <p:cNvSpPr txBox="1">
              <a:spLocks noGrp="1" noRot="1" noMove="1" noResize="1" noEditPoints="1" noAdjustHandles="1" noChangeArrowheads="1" noChangeShapeType="1"/>
            </p:cNvSpPr>
            <p:nvPr/>
          </p:nvSpPr>
          <p:spPr>
            <a:xfrm>
              <a:off x="3517103" y="6448157"/>
              <a:ext cx="1554480" cy="274320"/>
            </a:xfrm>
            <a:prstGeom prst="round2SameRect">
              <a:avLst/>
            </a:prstGeom>
            <a:solidFill>
              <a:srgbClr val="583C92"/>
            </a:solidFill>
          </p:spPr>
          <p:txBody>
            <a:bodyPr vert="horz" wrap="square" rtlCol="0" anchor="ctr" anchorCtr="0">
              <a:noAutofit/>
            </a:bodyPr>
            <a:lstStyle/>
            <a:p>
              <a:r>
                <a:rPr lang="en-US" sz="1400" b="1" dirty="0">
                  <a:solidFill>
                    <a:schemeClr val="bg1"/>
                  </a:solidFill>
                  <a:latin typeface="Century Gothic" panose="020B0502020202020204" pitchFamily="34" charset="0"/>
                </a:rPr>
                <a:t>Practice</a:t>
              </a:r>
            </a:p>
          </p:txBody>
        </p:sp>
        <p:sp>
          <p:nvSpPr>
            <p:cNvPr id="10" name="TextBox Reinforce">
              <a:extLst>
                <a:ext uri="{FF2B5EF4-FFF2-40B4-BE49-F238E27FC236}">
                  <a16:creationId xmlns:a16="http://schemas.microsoft.com/office/drawing/2014/main" id="{7F095C5E-4EF1-4350-B38A-DAF7D0341B92}"/>
                </a:ext>
              </a:extLst>
            </p:cNvPr>
            <p:cNvSpPr txBox="1">
              <a:spLocks noGrp="1" noRot="1" noMove="1" noResize="1" noEditPoints="1" noAdjustHandles="1" noChangeArrowheads="1" noChangeShapeType="1"/>
            </p:cNvSpPr>
            <p:nvPr/>
          </p:nvSpPr>
          <p:spPr>
            <a:xfrm>
              <a:off x="1846225" y="6441535"/>
              <a:ext cx="1554480" cy="274320"/>
            </a:xfrm>
            <a:prstGeom prst="round2SameRect">
              <a:avLst/>
            </a:prstGeom>
            <a:solidFill>
              <a:srgbClr val="0070C0"/>
            </a:solidFill>
          </p:spPr>
          <p:txBody>
            <a:bodyPr vert="horz" wrap="square" rtlCol="0" anchor="ctr" anchorCtr="0">
              <a:noAutofit/>
            </a:bodyPr>
            <a:lstStyle/>
            <a:p>
              <a:r>
                <a:rPr lang="en-US" sz="1400" b="1" dirty="0">
                  <a:solidFill>
                    <a:schemeClr val="bg1"/>
                  </a:solidFill>
                  <a:latin typeface="Century Gothic" panose="020B0502020202020204" pitchFamily="34" charset="0"/>
                </a:rPr>
                <a:t>Reinforce</a:t>
              </a:r>
            </a:p>
          </p:txBody>
        </p:sp>
        <p:sp>
          <p:nvSpPr>
            <p:cNvPr id="11" name="TextBox Connect">
              <a:extLst>
                <a:ext uri="{FF2B5EF4-FFF2-40B4-BE49-F238E27FC236}">
                  <a16:creationId xmlns:a16="http://schemas.microsoft.com/office/drawing/2014/main" id="{01FF83DA-2316-6DD8-93E1-2B1D399FCD42}"/>
                </a:ext>
              </a:extLst>
            </p:cNvPr>
            <p:cNvSpPr txBox="1">
              <a:spLocks noGrp="1" noRot="1" noMove="1" noResize="1" noEditPoints="1" noAdjustHandles="1" noChangeArrowheads="1" noChangeShapeType="1"/>
            </p:cNvSpPr>
            <p:nvPr/>
          </p:nvSpPr>
          <p:spPr>
            <a:xfrm>
              <a:off x="132926" y="6441535"/>
              <a:ext cx="1554480" cy="274320"/>
            </a:xfrm>
            <a:prstGeom prst="round2SameRect">
              <a:avLst/>
            </a:prstGeom>
            <a:solidFill>
              <a:srgbClr val="6B8E23"/>
            </a:solidFill>
          </p:spPr>
          <p:txBody>
            <a:bodyPr vert="horz" wrap="square" rtlCol="0" anchor="ctr" anchorCtr="0">
              <a:noAutofit/>
            </a:bodyPr>
            <a:lstStyle/>
            <a:p>
              <a:r>
                <a:rPr lang="en-US" sz="1400" b="1" dirty="0">
                  <a:solidFill>
                    <a:schemeClr val="bg1"/>
                  </a:solidFill>
                  <a:latin typeface="Century Gothic" panose="020B0502020202020204" pitchFamily="34" charset="0"/>
                </a:rPr>
                <a:t>Connect</a:t>
              </a:r>
            </a:p>
          </p:txBody>
        </p:sp>
      </p:grpSp>
    </p:spTree>
    <p:extLst>
      <p:ext uri="{BB962C8B-B14F-4D97-AF65-F5344CB8AC3E}">
        <p14:creationId xmlns:p14="http://schemas.microsoft.com/office/powerpoint/2010/main" val="3579584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p:cNvSpPr>
            <a:spLocks noGrp="1"/>
          </p:cNvSpPr>
          <p:nvPr>
            <p:ph type="title"/>
          </p:nvPr>
        </p:nvSpPr>
        <p:spPr>
          <a:xfrm>
            <a:off x="838200" y="365128"/>
            <a:ext cx="10515600" cy="796748"/>
          </a:xfrm>
        </p:spPr>
        <p:txBody>
          <a:bodyPr/>
          <a:lstStyle>
            <a:lvl1pPr algn="ctr">
              <a:defRPr b="1" spc="300">
                <a:solidFill>
                  <a:srgbClr val="203864"/>
                </a:solidFill>
                <a:latin typeface="+mn-lt"/>
              </a:defRPr>
            </a:lvl1pPr>
          </a:lstStyle>
          <a:p>
            <a:r>
              <a:rPr lang="en-US" dirty="0"/>
              <a:t>Click to edit Master title style</a:t>
            </a:r>
          </a:p>
        </p:txBody>
      </p:sp>
    </p:spTree>
    <p:extLst>
      <p:ext uri="{BB962C8B-B14F-4D97-AF65-F5344CB8AC3E}">
        <p14:creationId xmlns:p14="http://schemas.microsoft.com/office/powerpoint/2010/main" val="3345169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580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Discussion Guides">
    <p:spTree>
      <p:nvGrpSpPr>
        <p:cNvPr id="1" name=""/>
        <p:cNvGrpSpPr/>
        <p:nvPr/>
      </p:nvGrpSpPr>
      <p:grpSpPr>
        <a:xfrm>
          <a:off x="0" y="0"/>
          <a:ext cx="0" cy="0"/>
          <a:chOff x="0" y="0"/>
          <a:chExt cx="0" cy="0"/>
        </a:xfrm>
      </p:grpSpPr>
      <p:grpSp>
        <p:nvGrpSpPr>
          <p:cNvPr id="2" name="Tabs">
            <a:extLst>
              <a:ext uri="{FF2B5EF4-FFF2-40B4-BE49-F238E27FC236}">
                <a16:creationId xmlns:a16="http://schemas.microsoft.com/office/drawing/2014/main" id="{4BF97B22-54A2-A3D4-E21D-B5B26D0EE193}"/>
              </a:ext>
            </a:extLst>
          </p:cNvPr>
          <p:cNvGrpSpPr>
            <a:grpSpLocks noGrp="1" noUngrp="1" noRot="1" noMove="1" noResize="1"/>
          </p:cNvGrpSpPr>
          <p:nvPr userDrawn="1"/>
        </p:nvGrpSpPr>
        <p:grpSpPr>
          <a:xfrm>
            <a:off x="132926" y="6441535"/>
            <a:ext cx="6637141" cy="281739"/>
            <a:chOff x="132926" y="6441535"/>
            <a:chExt cx="6637141" cy="281739"/>
          </a:xfrm>
        </p:grpSpPr>
        <p:sp>
          <p:nvSpPr>
            <p:cNvPr id="3" name="TextBox Problem Solve">
              <a:extLst>
                <a:ext uri="{FF2B5EF4-FFF2-40B4-BE49-F238E27FC236}">
                  <a16:creationId xmlns:a16="http://schemas.microsoft.com/office/drawing/2014/main" id="{B1AB1498-120A-AC63-6AC7-770DCA55B818}"/>
                </a:ext>
              </a:extLst>
            </p:cNvPr>
            <p:cNvSpPr txBox="1">
              <a:spLocks noGrp="1" noRot="1" noMove="1" noResize="1" noEditPoints="1" noAdjustHandles="1" noChangeArrowheads="1" noChangeShapeType="1"/>
            </p:cNvSpPr>
            <p:nvPr/>
          </p:nvSpPr>
          <p:spPr>
            <a:xfrm>
              <a:off x="5215587" y="6448954"/>
              <a:ext cx="1554480" cy="274320"/>
            </a:xfrm>
            <a:prstGeom prst="round2SameRect">
              <a:avLst/>
            </a:prstGeom>
            <a:solidFill>
              <a:srgbClr val="1F3864"/>
            </a:solidFill>
            <a:ln>
              <a:noFill/>
            </a:ln>
          </p:spPr>
          <p:txBody>
            <a:bodyPr vert="horz" wrap="square" rtlCol="0" anchor="ctr" anchorCtr="0">
              <a:noAutofit/>
            </a:bodyPr>
            <a:lstStyle/>
            <a:p>
              <a:r>
                <a:rPr lang="en-US" sz="1400" b="1" dirty="0">
                  <a:solidFill>
                    <a:schemeClr val="bg1"/>
                  </a:solidFill>
                  <a:latin typeface="Century Gothic" panose="020B0502020202020204" pitchFamily="34" charset="0"/>
                </a:rPr>
                <a:t>Problem Solve</a:t>
              </a:r>
            </a:p>
          </p:txBody>
        </p:sp>
        <p:sp>
          <p:nvSpPr>
            <p:cNvPr id="4" name="TextBox Practice">
              <a:extLst>
                <a:ext uri="{FF2B5EF4-FFF2-40B4-BE49-F238E27FC236}">
                  <a16:creationId xmlns:a16="http://schemas.microsoft.com/office/drawing/2014/main" id="{D966639D-FAD8-4A02-F7FD-936BE348AC15}"/>
                </a:ext>
              </a:extLst>
            </p:cNvPr>
            <p:cNvSpPr txBox="1">
              <a:spLocks noGrp="1" noRot="1" noMove="1" noResize="1" noEditPoints="1" noAdjustHandles="1" noChangeArrowheads="1" noChangeShapeType="1"/>
            </p:cNvSpPr>
            <p:nvPr/>
          </p:nvSpPr>
          <p:spPr>
            <a:xfrm>
              <a:off x="3517103" y="6448157"/>
              <a:ext cx="1554480" cy="274320"/>
            </a:xfrm>
            <a:prstGeom prst="round2SameRect">
              <a:avLst/>
            </a:prstGeom>
            <a:solidFill>
              <a:srgbClr val="583C92"/>
            </a:solidFill>
          </p:spPr>
          <p:txBody>
            <a:bodyPr vert="horz" wrap="square" rtlCol="0" anchor="ctr" anchorCtr="0">
              <a:noAutofit/>
            </a:bodyPr>
            <a:lstStyle/>
            <a:p>
              <a:r>
                <a:rPr lang="en-US" sz="1400" b="1" dirty="0">
                  <a:solidFill>
                    <a:schemeClr val="bg1"/>
                  </a:solidFill>
                  <a:latin typeface="Century Gothic" panose="020B0502020202020204" pitchFamily="34" charset="0"/>
                </a:rPr>
                <a:t>Practice</a:t>
              </a:r>
            </a:p>
          </p:txBody>
        </p:sp>
        <p:sp>
          <p:nvSpPr>
            <p:cNvPr id="5" name="TextBox Reinforce">
              <a:extLst>
                <a:ext uri="{FF2B5EF4-FFF2-40B4-BE49-F238E27FC236}">
                  <a16:creationId xmlns:a16="http://schemas.microsoft.com/office/drawing/2014/main" id="{7B26BBDD-2100-380F-E01D-C4941B8E4AFB}"/>
                </a:ext>
              </a:extLst>
            </p:cNvPr>
            <p:cNvSpPr txBox="1">
              <a:spLocks noGrp="1" noRot="1" noMove="1" noResize="1" noEditPoints="1" noAdjustHandles="1" noChangeArrowheads="1" noChangeShapeType="1"/>
            </p:cNvSpPr>
            <p:nvPr/>
          </p:nvSpPr>
          <p:spPr>
            <a:xfrm>
              <a:off x="1846225" y="6441535"/>
              <a:ext cx="1554480" cy="274320"/>
            </a:xfrm>
            <a:prstGeom prst="round2SameRect">
              <a:avLst/>
            </a:prstGeom>
            <a:solidFill>
              <a:srgbClr val="0070C0"/>
            </a:solidFill>
          </p:spPr>
          <p:txBody>
            <a:bodyPr vert="horz" wrap="square" rtlCol="0" anchor="ctr" anchorCtr="0">
              <a:noAutofit/>
            </a:bodyPr>
            <a:lstStyle/>
            <a:p>
              <a:r>
                <a:rPr lang="en-US" sz="1400" b="1" dirty="0">
                  <a:solidFill>
                    <a:schemeClr val="bg1"/>
                  </a:solidFill>
                  <a:latin typeface="Century Gothic" panose="020B0502020202020204" pitchFamily="34" charset="0"/>
                </a:rPr>
                <a:t>Reinforce</a:t>
              </a:r>
            </a:p>
          </p:txBody>
        </p:sp>
        <p:sp>
          <p:nvSpPr>
            <p:cNvPr id="6" name="TextBox Connect">
              <a:extLst>
                <a:ext uri="{FF2B5EF4-FFF2-40B4-BE49-F238E27FC236}">
                  <a16:creationId xmlns:a16="http://schemas.microsoft.com/office/drawing/2014/main" id="{4B5F5423-9475-6ABA-DD8F-154A5EC624FB}"/>
                </a:ext>
              </a:extLst>
            </p:cNvPr>
            <p:cNvSpPr txBox="1">
              <a:spLocks noGrp="1" noRot="1" noMove="1" noResize="1" noEditPoints="1" noAdjustHandles="1" noChangeArrowheads="1" noChangeShapeType="1"/>
            </p:cNvSpPr>
            <p:nvPr/>
          </p:nvSpPr>
          <p:spPr>
            <a:xfrm>
              <a:off x="132926" y="6441535"/>
              <a:ext cx="1554480" cy="274320"/>
            </a:xfrm>
            <a:prstGeom prst="round2SameRect">
              <a:avLst/>
            </a:prstGeom>
            <a:solidFill>
              <a:srgbClr val="6B8E23"/>
            </a:solidFill>
          </p:spPr>
          <p:txBody>
            <a:bodyPr vert="horz" wrap="square" rtlCol="0" anchor="ctr" anchorCtr="0">
              <a:noAutofit/>
            </a:bodyPr>
            <a:lstStyle/>
            <a:p>
              <a:r>
                <a:rPr lang="en-US" sz="1400" b="1" dirty="0">
                  <a:solidFill>
                    <a:schemeClr val="bg1"/>
                  </a:solidFill>
                  <a:latin typeface="Century Gothic" panose="020B0502020202020204" pitchFamily="34" charset="0"/>
                </a:rPr>
                <a:t>Connect</a:t>
              </a:r>
            </a:p>
          </p:txBody>
        </p:sp>
      </p:grpSp>
    </p:spTree>
    <p:extLst>
      <p:ext uri="{BB962C8B-B14F-4D97-AF65-F5344CB8AC3E}">
        <p14:creationId xmlns:p14="http://schemas.microsoft.com/office/powerpoint/2010/main" val="4290128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no logo">
    <p:spTree>
      <p:nvGrpSpPr>
        <p:cNvPr id="1" name=""/>
        <p:cNvGrpSpPr/>
        <p:nvPr/>
      </p:nvGrpSpPr>
      <p:grpSpPr>
        <a:xfrm>
          <a:off x="0" y="0"/>
          <a:ext cx="0" cy="0"/>
          <a:chOff x="0" y="0"/>
          <a:chExt cx="0" cy="0"/>
        </a:xfrm>
      </p:grpSpPr>
      <p:sp>
        <p:nvSpPr>
          <p:cNvPr id="2" name="Rectangle 1"/>
          <p:cNvSpPr/>
          <p:nvPr userDrawn="1"/>
        </p:nvSpPr>
        <p:spPr>
          <a:xfrm>
            <a:off x="7785100" y="6207852"/>
            <a:ext cx="4227935" cy="6501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4635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ctivity Title">
    <p:spTree>
      <p:nvGrpSpPr>
        <p:cNvPr id="1" name=""/>
        <p:cNvGrpSpPr/>
        <p:nvPr/>
      </p:nvGrpSpPr>
      <p:grpSpPr>
        <a:xfrm>
          <a:off x="0" y="0"/>
          <a:ext cx="0" cy="0"/>
          <a:chOff x="0" y="0"/>
          <a:chExt cx="0" cy="0"/>
        </a:xfrm>
      </p:grpSpPr>
      <p:pic>
        <p:nvPicPr>
          <p:cNvPr id="7" name="SEEDS Circle Only Logo"/>
          <p:cNvPicPr>
            <a:picLocks noGrp="1" noRot="1" noChangeAspect="1" noMove="1" noResize="1" noEditPoints="1" noAdjustHandles="1" noChangeArrowheads="1" noChangeShapeType="1" noCrop="1"/>
          </p:cNvPicPr>
          <p:nvPr userDrawn="1"/>
        </p:nvPicPr>
        <p:blipFill rotWithShape="1">
          <a:blip r:embed="rId2" cstate="print">
            <a:extLst>
              <a:ext uri="{28A0092B-C50C-407E-A947-70E740481C1C}">
                <a14:useLocalDpi xmlns:a14="http://schemas.microsoft.com/office/drawing/2010/main" val="0"/>
              </a:ext>
            </a:extLst>
          </a:blip>
          <a:srcRect/>
          <a:stretch/>
        </p:blipFill>
        <p:spPr>
          <a:xfrm>
            <a:off x="5313960" y="1617964"/>
            <a:ext cx="1518360" cy="1371600"/>
          </a:xfrm>
          <a:prstGeom prst="rect">
            <a:avLst/>
          </a:prstGeom>
        </p:spPr>
      </p:pic>
      <p:sp>
        <p:nvSpPr>
          <p:cNvPr id="11" name="Title 10"/>
          <p:cNvSpPr>
            <a:spLocks noGrp="1"/>
          </p:cNvSpPr>
          <p:nvPr>
            <p:ph type="title"/>
          </p:nvPr>
        </p:nvSpPr>
        <p:spPr>
          <a:xfrm>
            <a:off x="838200" y="2899095"/>
            <a:ext cx="10515600" cy="1325563"/>
          </a:xfrm>
        </p:spPr>
        <p:txBody>
          <a:bodyPr>
            <a:normAutofit/>
          </a:bodyPr>
          <a:lstStyle>
            <a:lvl1pPr algn="ctr">
              <a:defRPr sz="5400" b="1" spc="300">
                <a:solidFill>
                  <a:srgbClr val="76923C"/>
                </a:solidFill>
                <a:latin typeface="+mn-lt"/>
              </a:defRPr>
            </a:lvl1pPr>
          </a:lstStyle>
          <a:p>
            <a:r>
              <a:rPr lang="en-US" dirty="0"/>
              <a:t>Click to edit Master title style</a:t>
            </a:r>
          </a:p>
        </p:txBody>
      </p:sp>
      <p:sp>
        <p:nvSpPr>
          <p:cNvPr id="12" name="Rectangle 11"/>
          <p:cNvSpPr/>
          <p:nvPr userDrawn="1"/>
        </p:nvSpPr>
        <p:spPr>
          <a:xfrm>
            <a:off x="0" y="38559"/>
            <a:ext cx="12192000" cy="6780882"/>
          </a:xfrm>
          <a:prstGeom prst="rect">
            <a:avLst/>
          </a:prstGeom>
          <a:noFill/>
          <a:ln w="177800">
            <a:solidFill>
              <a:srgbClr val="7692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itchFamily="34" charset="0"/>
            </a:endParaRPr>
          </a:p>
        </p:txBody>
      </p:sp>
      <p:sp>
        <p:nvSpPr>
          <p:cNvPr id="5" name="Rectangle 4"/>
          <p:cNvSpPr/>
          <p:nvPr userDrawn="1"/>
        </p:nvSpPr>
        <p:spPr>
          <a:xfrm>
            <a:off x="7683500" y="6207853"/>
            <a:ext cx="4329535" cy="5075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75949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ctivity Title 2">
    <p:spTree>
      <p:nvGrpSpPr>
        <p:cNvPr id="1" name=""/>
        <p:cNvGrpSpPr/>
        <p:nvPr/>
      </p:nvGrpSpPr>
      <p:grpSpPr>
        <a:xfrm>
          <a:off x="0" y="0"/>
          <a:ext cx="0" cy="0"/>
          <a:chOff x="0" y="0"/>
          <a:chExt cx="0" cy="0"/>
        </a:xfrm>
      </p:grpSpPr>
      <p:sp>
        <p:nvSpPr>
          <p:cNvPr id="12" name="Rectangle 11"/>
          <p:cNvSpPr/>
          <p:nvPr userDrawn="1"/>
        </p:nvSpPr>
        <p:spPr>
          <a:xfrm>
            <a:off x="0" y="38559"/>
            <a:ext cx="12192000" cy="6780882"/>
          </a:xfrm>
          <a:prstGeom prst="rect">
            <a:avLst/>
          </a:prstGeom>
          <a:noFill/>
          <a:ln w="177800">
            <a:solidFill>
              <a:srgbClr val="7692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itchFamily="34" charset="0"/>
            </a:endParaRPr>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5336820" y="232306"/>
            <a:ext cx="1518360" cy="1371600"/>
          </a:xfrm>
          <a:prstGeom prst="rect">
            <a:avLst/>
          </a:prstGeom>
        </p:spPr>
      </p:pic>
      <p:sp>
        <p:nvSpPr>
          <p:cNvPr id="4" name="Rectangle 3"/>
          <p:cNvSpPr/>
          <p:nvPr userDrawn="1"/>
        </p:nvSpPr>
        <p:spPr>
          <a:xfrm>
            <a:off x="7632700" y="6207852"/>
            <a:ext cx="4380335" cy="5104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64715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noRot="1" noMove="1" noResize="1" noEditPoints="1" noAdjustHandles="1" noChangeArrowheads="1" noChangeShapeType="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noRot="1" noMove="1" noResize="1" noEditPoints="1" noAdjustHandles="1" noChangeArrowheads="1" noChangeShapeType="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SEEDS Footer Logo"/>
          <p:cNvPicPr>
            <a:picLocks noGrp="1" noRot="1" noChangeAspect="1" noMove="1" noResize="1" noEditPoints="1" noAdjustHandles="1" noChangeArrowheads="1" noChangeShapeType="1" noCrop="1"/>
          </p:cNvPicPr>
          <p:nvPr userDrawn="1"/>
        </p:nvPicPr>
        <p:blipFill>
          <a:blip r:embed="rId19" cstate="print">
            <a:extLst>
              <a:ext uri="{28A0092B-C50C-407E-A947-70E740481C1C}">
                <a14:useLocalDpi xmlns:a14="http://schemas.microsoft.com/office/drawing/2010/main" val="0"/>
              </a:ext>
            </a:extLst>
          </a:blip>
          <a:stretch>
            <a:fillRect/>
          </a:stretch>
        </p:blipFill>
        <p:spPr>
          <a:xfrm>
            <a:off x="9064739" y="6312162"/>
            <a:ext cx="2848282" cy="457200"/>
          </a:xfrm>
          <a:prstGeom prst="rect">
            <a:avLst/>
          </a:prstGeom>
        </p:spPr>
      </p:pic>
      <p:pic>
        <p:nvPicPr>
          <p:cNvPr id="4" name="Sprouts Green Logo" descr="A green text on a black background&#10;&#10;Description automatically generated with medium confidence">
            <a:extLst>
              <a:ext uri="{FF2B5EF4-FFF2-40B4-BE49-F238E27FC236}">
                <a16:creationId xmlns:a16="http://schemas.microsoft.com/office/drawing/2014/main" id="{B3A8DDB6-9C29-63FF-261C-5F238FDC5D93}"/>
              </a:ext>
            </a:extLst>
          </p:cNvPr>
          <p:cNvPicPr>
            <a:picLocks noGrp="1" noRot="1" noChangeAspect="1" noMove="1" noResize="1" noEditPoints="1" noAdjustHandles="1" noChangeArrowheads="1" noChangeShapeType="1" noCrop="1"/>
          </p:cNvPicPr>
          <p:nvPr userDrawn="1"/>
        </p:nvPicPr>
        <p:blipFill>
          <a:blip r:embed="rId20" cstate="print">
            <a:extLst>
              <a:ext uri="{28A0092B-C50C-407E-A947-70E740481C1C}">
                <a14:useLocalDpi xmlns:a14="http://schemas.microsoft.com/office/drawing/2010/main" val="0"/>
              </a:ext>
            </a:extLst>
          </a:blip>
          <a:stretch>
            <a:fillRect/>
          </a:stretch>
        </p:blipFill>
        <p:spPr>
          <a:xfrm>
            <a:off x="7750485" y="6266442"/>
            <a:ext cx="1107463" cy="548640"/>
          </a:xfrm>
          <a:prstGeom prst="rect">
            <a:avLst/>
          </a:prstGeom>
        </p:spPr>
      </p:pic>
    </p:spTree>
    <p:extLst>
      <p:ext uri="{BB962C8B-B14F-4D97-AF65-F5344CB8AC3E}">
        <p14:creationId xmlns:p14="http://schemas.microsoft.com/office/powerpoint/2010/main" val="1295616259"/>
      </p:ext>
    </p:extLst>
  </p:cSld>
  <p:clrMap bg1="lt1" tx1="dk1" bg2="lt2" tx2="dk2" accent1="accent1" accent2="accent2" accent3="accent3" accent4="accent4" accent5="accent5" accent6="accent6" hlink="hlink" folHlink="folHlink"/>
  <p:sldLayoutIdLst>
    <p:sldLayoutId id="2147483673" r:id="rId1"/>
    <p:sldLayoutId id="2147483679" r:id="rId2"/>
    <p:sldLayoutId id="2147483703" r:id="rId3"/>
    <p:sldLayoutId id="2147483681" r:id="rId4"/>
    <p:sldLayoutId id="2147483683" r:id="rId5"/>
    <p:sldLayoutId id="2147483704" r:id="rId6"/>
    <p:sldLayoutId id="2147483700" r:id="rId7"/>
    <p:sldLayoutId id="2147483698" r:id="rId8"/>
    <p:sldLayoutId id="2147483699" r:id="rId9"/>
    <p:sldLayoutId id="2147483706" r:id="rId10"/>
    <p:sldLayoutId id="2147483707" r:id="rId11"/>
    <p:sldLayoutId id="2147483708" r:id="rId12"/>
    <p:sldLayoutId id="2147483709" r:id="rId13"/>
    <p:sldLayoutId id="2147483705" r:id="rId14"/>
    <p:sldLayoutId id="2147483710" r:id="rId15"/>
    <p:sldLayoutId id="2147483711" r:id="rId16"/>
    <p:sldLayoutId id="2147483712" r:id="rId17"/>
  </p:sldLayoutIdLst>
  <p:txStyles>
    <p:titleStyle>
      <a:lvl1pPr algn="ctr" defTabSz="914400" rtl="0" eaLnBrk="1" latinLnBrk="0" hangingPunct="1">
        <a:lnSpc>
          <a:spcPct val="90000"/>
        </a:lnSpc>
        <a:spcBef>
          <a:spcPct val="0"/>
        </a:spcBef>
        <a:buNone/>
        <a:defRPr sz="4400" b="1" kern="1200">
          <a:solidFill>
            <a:srgbClr val="293360"/>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slide" Target="slide15.xml"/><Relationship Id="rId7" Type="http://schemas.openxmlformats.org/officeDocument/2006/relationships/slide" Target="slide2.xml"/><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slide" Target="slide12.xml"/><Relationship Id="rId5" Type="http://schemas.openxmlformats.org/officeDocument/2006/relationships/slide" Target="slide13.xml"/><Relationship Id="rId4" Type="http://schemas.openxmlformats.org/officeDocument/2006/relationships/slide" Target="slide14.xml"/><Relationship Id="rId9" Type="http://schemas.openxmlformats.org/officeDocument/2006/relationships/image" Target="../media/image371.png"/></Relationships>
</file>

<file path=ppt/slides/_rels/slide1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43.svg"/><Relationship Id="rId4" Type="http://schemas.openxmlformats.org/officeDocument/2006/relationships/image" Target="../media/image42.png"/></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43.svg"/><Relationship Id="rId4" Type="http://schemas.openxmlformats.org/officeDocument/2006/relationships/image" Target="../media/image42.png"/></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43.svg"/><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43.svg"/><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3" Type="http://schemas.openxmlformats.org/officeDocument/2006/relationships/hyperlink" Target="https://dpbh.ucla.edu/seeds-handouts/" TargetMode="External"/><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slide" Target="slide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slide" Target="slide23.xml"/><Relationship Id="rId7" Type="http://schemas.openxmlformats.org/officeDocument/2006/relationships/slide" Target="slide2.xml"/><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openxmlformats.org/officeDocument/2006/relationships/slide" Target="slide20.xml"/><Relationship Id="rId5" Type="http://schemas.openxmlformats.org/officeDocument/2006/relationships/slide" Target="slide21.xml"/><Relationship Id="rId4" Type="http://schemas.openxmlformats.org/officeDocument/2006/relationships/slide" Target="slide22.xml"/><Relationship Id="rId9" Type="http://schemas.openxmlformats.org/officeDocument/2006/relationships/image" Target="../media/image370.png"/></Relationships>
</file>

<file path=ppt/slides/_rels/slide2.xml.rels><?xml version="1.0" encoding="UTF-8" standalone="yes"?>
<Relationships xmlns="http://schemas.openxmlformats.org/package/2006/relationships"><Relationship Id="rId8" Type="http://schemas.openxmlformats.org/officeDocument/2006/relationships/image" Target="../media/image32.svg"/><Relationship Id="rId13" Type="http://schemas.openxmlformats.org/officeDocument/2006/relationships/image" Target="../media/image36.svg"/><Relationship Id="rId3" Type="http://schemas.openxmlformats.org/officeDocument/2006/relationships/slide" Target="slide19.xml"/><Relationship Id="rId7" Type="http://schemas.openxmlformats.org/officeDocument/2006/relationships/image" Target="../media/image31.png"/><Relationship Id="rId12" Type="http://schemas.openxmlformats.org/officeDocument/2006/relationships/image" Target="../media/image35.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slide" Target="slide27.xml"/><Relationship Id="rId11" Type="http://schemas.openxmlformats.org/officeDocument/2006/relationships/image" Target="../media/image34.svg"/><Relationship Id="rId5" Type="http://schemas.openxmlformats.org/officeDocument/2006/relationships/image" Target="../media/image30.svg"/><Relationship Id="rId10" Type="http://schemas.openxmlformats.org/officeDocument/2006/relationships/image" Target="../media/image33.png"/><Relationship Id="rId4" Type="http://schemas.openxmlformats.org/officeDocument/2006/relationships/image" Target="../media/image29.png"/><Relationship Id="rId9" Type="http://schemas.openxmlformats.org/officeDocument/2006/relationships/slide" Target="slide11.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47.png"/><Relationship Id="rId5" Type="http://schemas.openxmlformats.org/officeDocument/2006/relationships/image" Target="../media/image46.svg"/><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47.png"/><Relationship Id="rId5" Type="http://schemas.openxmlformats.org/officeDocument/2006/relationships/image" Target="../media/image46.svg"/><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47.png"/><Relationship Id="rId5" Type="http://schemas.openxmlformats.org/officeDocument/2006/relationships/image" Target="../media/image46.svg"/><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47.png"/><Relationship Id="rId5" Type="http://schemas.openxmlformats.org/officeDocument/2006/relationships/image" Target="../media/image46.svg"/><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hyperlink" Target="https://dpbh.ucla.edu/seeds-handouts/" TargetMode="External"/><Relationship Id="rId2" Type="http://schemas.openxmlformats.org/officeDocument/2006/relationships/notesSlide" Target="../notesSlides/notesSlide24.xml"/><Relationship Id="rId1" Type="http://schemas.openxmlformats.org/officeDocument/2006/relationships/slideLayout" Target="../slideLayouts/slideLayout9.xml"/><Relationship Id="rId4" Type="http://schemas.openxmlformats.org/officeDocument/2006/relationships/slide" Target="slide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slide" Target="slide31.xml"/><Relationship Id="rId7" Type="http://schemas.openxmlformats.org/officeDocument/2006/relationships/slide" Target="slide2.xml"/><Relationship Id="rId2" Type="http://schemas.openxmlformats.org/officeDocument/2006/relationships/notesSlide" Target="../notesSlides/notesSlide27.xml"/><Relationship Id="rId1" Type="http://schemas.openxmlformats.org/officeDocument/2006/relationships/slideLayout" Target="../slideLayouts/slideLayout8.xml"/><Relationship Id="rId6" Type="http://schemas.openxmlformats.org/officeDocument/2006/relationships/slide" Target="slide28.xml"/><Relationship Id="rId5" Type="http://schemas.openxmlformats.org/officeDocument/2006/relationships/slide" Target="slide29.xml"/><Relationship Id="rId4" Type="http://schemas.openxmlformats.org/officeDocument/2006/relationships/slide" Target="slide30.xml"/><Relationship Id="rId9" Type="http://schemas.openxmlformats.org/officeDocument/2006/relationships/image" Target="../media/image371.png"/></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image" Target="../media/image50.svg"/><Relationship Id="rId4" Type="http://schemas.openxmlformats.org/officeDocument/2006/relationships/image" Target="../media/image49.png"/></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9.xml"/><Relationship Id="rId1" Type="http://schemas.openxmlformats.org/officeDocument/2006/relationships/slideLayout" Target="../slideLayouts/slideLayout3.xml"/><Relationship Id="rId5" Type="http://schemas.openxmlformats.org/officeDocument/2006/relationships/image" Target="../media/image50.svg"/><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slide" Target="slide7.xml"/><Relationship Id="rId7"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slide" Target="slide4.xml"/><Relationship Id="rId5" Type="http://schemas.openxmlformats.org/officeDocument/2006/relationships/slide" Target="slide5.xml"/><Relationship Id="rId4" Type="http://schemas.openxmlformats.org/officeDocument/2006/relationships/slide" Target="slide6.xml"/><Relationship Id="rId9" Type="http://schemas.openxmlformats.org/officeDocument/2006/relationships/image" Target="../media/image371.png"/></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0.xml"/><Relationship Id="rId1" Type="http://schemas.openxmlformats.org/officeDocument/2006/relationships/slideLayout" Target="../slideLayouts/slideLayout3.xml"/><Relationship Id="rId5" Type="http://schemas.openxmlformats.org/officeDocument/2006/relationships/image" Target="../media/image50.svg"/><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1.xml"/><Relationship Id="rId1" Type="http://schemas.openxmlformats.org/officeDocument/2006/relationships/slideLayout" Target="../slideLayouts/slideLayout3.xml"/><Relationship Id="rId5" Type="http://schemas.openxmlformats.org/officeDocument/2006/relationships/image" Target="../media/image50.svg"/><Relationship Id="rId4" Type="http://schemas.openxmlformats.org/officeDocument/2006/relationships/image" Target="../media/image49.png"/></Relationships>
</file>

<file path=ppt/slides/_rels/slide32.xml.rels><?xml version="1.0" encoding="UTF-8" standalone="yes"?>
<Relationships xmlns="http://schemas.openxmlformats.org/package/2006/relationships"><Relationship Id="rId3" Type="http://schemas.openxmlformats.org/officeDocument/2006/relationships/hyperlink" Target="https://dpbh.ucla.edu/seeds-handouts/" TargetMode="External"/><Relationship Id="rId2" Type="http://schemas.openxmlformats.org/officeDocument/2006/relationships/notesSlide" Target="../notesSlides/notesSlide32.xml"/><Relationship Id="rId1" Type="http://schemas.openxmlformats.org/officeDocument/2006/relationships/slideLayout" Target="../slideLayouts/slideLayout9.xml"/><Relationship Id="rId4" Type="http://schemas.openxmlformats.org/officeDocument/2006/relationships/slide" Target="slide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hyperlink" Target="https://dpbh.ucla.edu/seeds-handouts/" TargetMode="External"/><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slide" Target="slide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449526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9779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631473-ED75-8615-4F49-8D6BDE87061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ECFF9C3-0F5E-0C12-173B-2DA14E54B7CE}"/>
              </a:ext>
            </a:extLst>
          </p:cNvPr>
          <p:cNvSpPr>
            <a:spLocks noGrp="1" noRot="1" noMove="1" noResize="1" noEditPoints="1" noAdjustHandles="1" noChangeArrowheads="1" noChangeShapeType="1"/>
          </p:cNvSpPr>
          <p:nvPr>
            <p:ph type="title"/>
          </p:nvPr>
        </p:nvSpPr>
        <p:spPr>
          <a:xfrm>
            <a:off x="838200" y="3429000"/>
            <a:ext cx="10515600" cy="1325563"/>
          </a:xfrm>
        </p:spPr>
        <p:txBody>
          <a:bodyPr>
            <a:noAutofit/>
          </a:bodyPr>
          <a:lstStyle/>
          <a:p>
            <a:pPr>
              <a:lnSpc>
                <a:spcPct val="100000"/>
              </a:lnSpc>
            </a:pPr>
            <a:r>
              <a:rPr lang="en-US" sz="4800" dirty="0">
                <a:solidFill>
                  <a:srgbClr val="6B8E23"/>
                </a:solidFill>
              </a:rPr>
              <a:t>Discussion Guide</a:t>
            </a:r>
            <a:br>
              <a:rPr lang="en-US" sz="4800" dirty="0">
                <a:solidFill>
                  <a:srgbClr val="6B8E23"/>
                </a:solidFill>
              </a:rPr>
            </a:br>
            <a:r>
              <a:rPr lang="en-US" sz="4800" dirty="0">
                <a:solidFill>
                  <a:srgbClr val="6B8E23"/>
                </a:solidFill>
              </a:rPr>
              <a:t>Understanding Cues</a:t>
            </a:r>
          </a:p>
        </p:txBody>
      </p:sp>
      <p:grpSp>
        <p:nvGrpSpPr>
          <p:cNvPr id="18" name="Tabs">
            <a:extLst>
              <a:ext uri="{FF2B5EF4-FFF2-40B4-BE49-F238E27FC236}">
                <a16:creationId xmlns:a16="http://schemas.microsoft.com/office/drawing/2014/main" id="{EC319920-FE31-F51A-4B36-AEEBA4977120}"/>
              </a:ext>
            </a:extLst>
          </p:cNvPr>
          <p:cNvGrpSpPr>
            <a:grpSpLocks noGrp="1" noUngrp="1" noRot="1" noMove="1" noResize="1"/>
          </p:cNvGrpSpPr>
          <p:nvPr/>
        </p:nvGrpSpPr>
        <p:grpSpPr>
          <a:xfrm>
            <a:off x="132926" y="6441535"/>
            <a:ext cx="6637141" cy="281739"/>
            <a:chOff x="132926" y="6441535"/>
            <a:chExt cx="6637141" cy="281739"/>
          </a:xfrm>
        </p:grpSpPr>
        <p:sp>
          <p:nvSpPr>
            <p:cNvPr id="19" name="TextBox Problem Solve">
              <a:hlinkClick r:id="rId3" action="ppaction://hlinksldjump"/>
              <a:extLst>
                <a:ext uri="{FF2B5EF4-FFF2-40B4-BE49-F238E27FC236}">
                  <a16:creationId xmlns:a16="http://schemas.microsoft.com/office/drawing/2014/main" id="{EED60073-0B23-DDD7-5EB4-6E1CD12A7D1D}"/>
                </a:ext>
              </a:extLst>
            </p:cNvPr>
            <p:cNvSpPr txBox="1">
              <a:spLocks noGrp="1" noRot="1" noMove="1" noResize="1" noEditPoints="1" noAdjustHandles="1" noChangeArrowheads="1" noChangeShapeType="1"/>
            </p:cNvSpPr>
            <p:nvPr/>
          </p:nvSpPr>
          <p:spPr>
            <a:xfrm>
              <a:off x="5215587" y="6448954"/>
              <a:ext cx="1554480" cy="274320"/>
            </a:xfrm>
            <a:prstGeom prst="round2SameRect">
              <a:avLst/>
            </a:prstGeom>
            <a:solidFill>
              <a:srgbClr val="1F3864"/>
            </a:solidFill>
            <a:ln>
              <a:noFill/>
            </a:ln>
          </p:spPr>
          <p:txBody>
            <a:bodyPr vert="horz" wrap="square" rtlCol="0" anchor="ctr" anchorCtr="0">
              <a:noAutofit/>
            </a:bodyPr>
            <a:lstStyle/>
            <a:p>
              <a:r>
                <a:rPr lang="en-US" sz="1400" b="1" dirty="0">
                  <a:solidFill>
                    <a:schemeClr val="bg1"/>
                  </a:solidFill>
                  <a:latin typeface="Century Gothic" panose="020B0502020202020204" pitchFamily="34" charset="0"/>
                </a:rPr>
                <a:t>Problem Solve</a:t>
              </a:r>
            </a:p>
          </p:txBody>
        </p:sp>
        <p:sp>
          <p:nvSpPr>
            <p:cNvPr id="20" name="TextBox Practice">
              <a:hlinkClick r:id="rId4" action="ppaction://hlinksldjump"/>
              <a:extLst>
                <a:ext uri="{FF2B5EF4-FFF2-40B4-BE49-F238E27FC236}">
                  <a16:creationId xmlns:a16="http://schemas.microsoft.com/office/drawing/2014/main" id="{4E7AE31E-39D2-3A5D-5FDB-E2B8EAB741A0}"/>
                </a:ext>
              </a:extLst>
            </p:cNvPr>
            <p:cNvSpPr txBox="1">
              <a:spLocks noGrp="1" noRot="1" noMove="1" noResize="1" noEditPoints="1" noAdjustHandles="1" noChangeArrowheads="1" noChangeShapeType="1"/>
            </p:cNvSpPr>
            <p:nvPr/>
          </p:nvSpPr>
          <p:spPr>
            <a:xfrm>
              <a:off x="3517103" y="6448157"/>
              <a:ext cx="1554480" cy="274320"/>
            </a:xfrm>
            <a:prstGeom prst="round2SameRect">
              <a:avLst/>
            </a:prstGeom>
            <a:solidFill>
              <a:srgbClr val="583C92"/>
            </a:solidFill>
          </p:spPr>
          <p:txBody>
            <a:bodyPr vert="horz" wrap="square" rtlCol="0" anchor="ctr" anchorCtr="0">
              <a:noAutofit/>
            </a:bodyPr>
            <a:lstStyle/>
            <a:p>
              <a:r>
                <a:rPr lang="en-US" sz="1400" b="1" dirty="0">
                  <a:solidFill>
                    <a:schemeClr val="bg1"/>
                  </a:solidFill>
                  <a:latin typeface="Century Gothic" panose="020B0502020202020204" pitchFamily="34" charset="0"/>
                </a:rPr>
                <a:t>Practice</a:t>
              </a:r>
            </a:p>
          </p:txBody>
        </p:sp>
        <p:sp>
          <p:nvSpPr>
            <p:cNvPr id="21" name="TextBox Reinforce">
              <a:hlinkClick r:id="rId5" action="ppaction://hlinksldjump"/>
              <a:extLst>
                <a:ext uri="{FF2B5EF4-FFF2-40B4-BE49-F238E27FC236}">
                  <a16:creationId xmlns:a16="http://schemas.microsoft.com/office/drawing/2014/main" id="{6F38129A-472A-D9DC-9854-F66A2F4AD941}"/>
                </a:ext>
              </a:extLst>
            </p:cNvPr>
            <p:cNvSpPr txBox="1">
              <a:spLocks noGrp="1" noRot="1" noMove="1" noResize="1" noEditPoints="1" noAdjustHandles="1" noChangeArrowheads="1" noChangeShapeType="1"/>
            </p:cNvSpPr>
            <p:nvPr/>
          </p:nvSpPr>
          <p:spPr>
            <a:xfrm>
              <a:off x="1846225" y="6441535"/>
              <a:ext cx="1554480" cy="274320"/>
            </a:xfrm>
            <a:prstGeom prst="round2SameRect">
              <a:avLst/>
            </a:prstGeom>
            <a:solidFill>
              <a:srgbClr val="0070C0"/>
            </a:solidFill>
          </p:spPr>
          <p:txBody>
            <a:bodyPr vert="horz" wrap="square" rtlCol="0" anchor="ctr" anchorCtr="0">
              <a:noAutofit/>
            </a:bodyPr>
            <a:lstStyle/>
            <a:p>
              <a:r>
                <a:rPr lang="en-US" sz="1400" b="1" dirty="0">
                  <a:solidFill>
                    <a:schemeClr val="bg1"/>
                  </a:solidFill>
                  <a:latin typeface="Century Gothic" panose="020B0502020202020204" pitchFamily="34" charset="0"/>
                </a:rPr>
                <a:t>Reinforce</a:t>
              </a:r>
            </a:p>
          </p:txBody>
        </p:sp>
        <p:sp>
          <p:nvSpPr>
            <p:cNvPr id="22" name="TextBox Connect">
              <a:hlinkClick r:id="rId6" action="ppaction://hlinksldjump"/>
              <a:extLst>
                <a:ext uri="{FF2B5EF4-FFF2-40B4-BE49-F238E27FC236}">
                  <a16:creationId xmlns:a16="http://schemas.microsoft.com/office/drawing/2014/main" id="{1DFFCB2E-F6BF-1E55-9882-47C1EC298E17}"/>
                </a:ext>
              </a:extLst>
            </p:cNvPr>
            <p:cNvSpPr txBox="1">
              <a:spLocks noGrp="1" noRot="1" noMove="1" noResize="1" noEditPoints="1" noAdjustHandles="1" noChangeArrowheads="1" noChangeShapeType="1"/>
            </p:cNvSpPr>
            <p:nvPr/>
          </p:nvSpPr>
          <p:spPr>
            <a:xfrm>
              <a:off x="132926" y="6441535"/>
              <a:ext cx="1554480" cy="274320"/>
            </a:xfrm>
            <a:prstGeom prst="round2SameRect">
              <a:avLst/>
            </a:prstGeom>
            <a:solidFill>
              <a:srgbClr val="6B8E23"/>
            </a:solidFill>
          </p:spPr>
          <p:txBody>
            <a:bodyPr vert="horz" wrap="square" rtlCol="0" anchor="ctr" anchorCtr="0">
              <a:noAutofit/>
            </a:bodyPr>
            <a:lstStyle/>
            <a:p>
              <a:r>
                <a:rPr lang="en-US" sz="1400" b="1" dirty="0">
                  <a:solidFill>
                    <a:schemeClr val="bg1"/>
                  </a:solidFill>
                  <a:latin typeface="Century Gothic" panose="020B0502020202020204" pitchFamily="34" charset="0"/>
                </a:rPr>
                <a:t>Connect</a:t>
              </a:r>
            </a:p>
          </p:txBody>
        </p:sp>
      </p:grpSp>
      <p:sp>
        <p:nvSpPr>
          <p:cNvPr id="2" name="Link to Home">
            <a:hlinkClick r:id="rId7" action="ppaction://hlinksldjump"/>
            <a:extLst>
              <a:ext uri="{FF2B5EF4-FFF2-40B4-BE49-F238E27FC236}">
                <a16:creationId xmlns:a16="http://schemas.microsoft.com/office/drawing/2014/main" id="{C9756BDF-034B-C306-AC90-5EE7A7A85BDE}"/>
              </a:ext>
            </a:extLst>
          </p:cNvPr>
          <p:cNvSpPr>
            <a:spLocks noGrp="1" noRot="1" noMove="1" noResize="1" noEditPoints="1" noAdjustHandles="1" noChangeArrowheads="1" noChangeShapeType="1"/>
          </p:cNvSpPr>
          <p:nvPr/>
        </p:nvSpPr>
        <p:spPr>
          <a:xfrm>
            <a:off x="5398467" y="1597306"/>
            <a:ext cx="1371600" cy="1371600"/>
          </a:xfrm>
          <a:prstGeom prst="ellipse">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slz="http://schemas.microsoft.com/office/powerpoint/2016/slidezoom">
        <mc:Choice Requires="pslz">
          <p:graphicFrame>
            <p:nvGraphicFramePr>
              <p:cNvPr id="5" name="Slide Zoom 4">
                <a:extLst>
                  <a:ext uri="{FF2B5EF4-FFF2-40B4-BE49-F238E27FC236}">
                    <a16:creationId xmlns:a16="http://schemas.microsoft.com/office/drawing/2014/main" id="{6DC6C250-8270-1555-5837-DA1652702918}"/>
                  </a:ext>
                </a:extLst>
              </p:cNvPr>
              <p:cNvGraphicFramePr>
                <a:graphicFrameLocks noGrp="1" noDrilldown="1" noChangeAspect="1" noMove="1" noResize="1"/>
              </p:cNvGraphicFramePr>
              <p:nvPr>
                <p:extLst>
                  <p:ext uri="{D42A27DB-BD31-4B8C-83A1-F6EECF244321}">
                    <p14:modId xmlns:p14="http://schemas.microsoft.com/office/powerpoint/2010/main" val="2852117951"/>
                  </p:ext>
                </p:extLst>
              </p:nvPr>
            </p:nvGraphicFramePr>
            <p:xfrm>
              <a:off x="10408670" y="205418"/>
              <a:ext cx="1600091" cy="900051"/>
            </p:xfrm>
            <a:graphic>
              <a:graphicData uri="http://schemas.microsoft.com/office/powerpoint/2016/slidezoom">
                <pslz:sldZm>
                  <pslz:sldZmObj sldId="715" cId="1326451660">
                    <pslz:zmPr id="{88482059-A69E-4441-9E17-9407A2717A37}" returnToParent="0" transitionDur="1000">
                      <p166:blipFill xmlns:p166="http://schemas.microsoft.com/office/powerpoint/2016/6/main">
                        <a:blip r:embed="rId8"/>
                        <a:stretch>
                          <a:fillRect/>
                        </a:stretch>
                      </p166:blipFill>
                      <p166:spPr xmlns:p166="http://schemas.microsoft.com/office/powerpoint/2016/6/main">
                        <a:xfrm>
                          <a:off x="0" y="0"/>
                          <a:ext cx="1600091" cy="900051"/>
                        </a:xfrm>
                        <a:prstGeom prst="rect">
                          <a:avLst/>
                        </a:prstGeom>
                        <a:ln w="3175">
                          <a:solidFill>
                            <a:prstClr val="ltGray"/>
                          </a:solidFill>
                        </a:ln>
                      </p166:spPr>
                    </pslz:zmPr>
                  </pslz:sldZmObj>
                </pslz:sldZm>
              </a:graphicData>
            </a:graphic>
          </p:graphicFrame>
        </mc:Choice>
        <mc:Fallback xmlns="">
          <p:pic>
            <p:nvPicPr>
              <p:cNvPr id="5" name="Slide Zoom 4">
                <a:extLst>
                  <a:ext uri="{FF2B5EF4-FFF2-40B4-BE49-F238E27FC236}">
                    <a16:creationId xmlns:a16="http://schemas.microsoft.com/office/drawing/2014/main" id="{6DC6C250-8270-1555-5837-DA1652702918}"/>
                  </a:ext>
                </a:extLst>
              </p:cNvPr>
              <p:cNvPicPr>
                <a:picLocks noGrp="1" noRot="1" noChangeAspect="1" noMove="1" noResize="1" noEditPoints="1" noAdjustHandles="1" noChangeArrowheads="1" noChangeShapeType="1"/>
              </p:cNvPicPr>
              <p:nvPr/>
            </p:nvPicPr>
            <p:blipFill>
              <a:blip r:embed="rId9"/>
              <a:stretch>
                <a:fillRect/>
              </a:stretch>
            </p:blipFill>
            <p:spPr>
              <a:xfrm>
                <a:off x="10408670" y="205418"/>
                <a:ext cx="1600091" cy="900051"/>
              </a:xfrm>
              <a:prstGeom prst="rect">
                <a:avLst/>
              </a:prstGeom>
              <a:ln w="3175">
                <a:solidFill>
                  <a:prstClr val="ltGray"/>
                </a:solidFill>
              </a:ln>
            </p:spPr>
          </p:pic>
        </mc:Fallback>
      </mc:AlternateContent>
    </p:spTree>
    <p:extLst>
      <p:ext uri="{BB962C8B-B14F-4D97-AF65-F5344CB8AC3E}">
        <p14:creationId xmlns:p14="http://schemas.microsoft.com/office/powerpoint/2010/main" val="1600864800"/>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noRot="1" noMove="1" noResize="1" noEditPoints="1" noAdjustHandles="1" noChangeArrowheads="1" noChangeShapeType="1"/>
          </p:cNvSpPr>
          <p:nvPr>
            <p:ph type="title"/>
          </p:nvPr>
        </p:nvSpPr>
        <p:spPr/>
        <p:txBody>
          <a:bodyPr/>
          <a:lstStyle/>
          <a:p>
            <a:r>
              <a:rPr lang="en-US" dirty="0"/>
              <a:t>Understanding Cues</a:t>
            </a:r>
          </a:p>
        </p:txBody>
      </p:sp>
      <p:pic>
        <p:nvPicPr>
          <p:cNvPr id="5" name="Picture 4"/>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val="0"/>
              </a:ext>
            </a:extLst>
          </a:blip>
          <a:srcRect/>
          <a:stretch/>
        </p:blipFill>
        <p:spPr>
          <a:xfrm>
            <a:off x="8929227" y="508074"/>
            <a:ext cx="2584323" cy="1977217"/>
          </a:xfrm>
          <a:prstGeom prst="rect">
            <a:avLst/>
          </a:prstGeom>
        </p:spPr>
      </p:pic>
      <p:sp>
        <p:nvSpPr>
          <p:cNvPr id="4" name="TextBox 3">
            <a:extLst>
              <a:ext uri="{FF2B5EF4-FFF2-40B4-BE49-F238E27FC236}">
                <a16:creationId xmlns:a16="http://schemas.microsoft.com/office/drawing/2014/main" id="{0036774E-7408-B2E3-4AD6-96BA6B55C1F8}"/>
              </a:ext>
            </a:extLst>
          </p:cNvPr>
          <p:cNvSpPr txBox="1">
            <a:spLocks noGrp="1" noRot="1" noMove="1" noResize="1" noEditPoints="1" noAdjustHandles="1" noChangeArrowheads="1" noChangeShapeType="1"/>
          </p:cNvSpPr>
          <p:nvPr/>
        </p:nvSpPr>
        <p:spPr>
          <a:xfrm>
            <a:off x="2073875" y="2628238"/>
            <a:ext cx="8044250" cy="2124299"/>
          </a:xfrm>
          <a:prstGeom prst="rect">
            <a:avLst/>
          </a:prstGeom>
          <a:noFill/>
          <a:ln>
            <a:noFill/>
          </a:ln>
        </p:spPr>
        <p:txBody>
          <a:bodyPr wrap="square" rtlCol="0">
            <a:spAutoFit/>
          </a:bodyPr>
          <a:lstStyle/>
          <a:p>
            <a:pPr>
              <a:lnSpc>
                <a:spcPct val="125000"/>
              </a:lnSpc>
              <a:spcBef>
                <a:spcPts val="600"/>
              </a:spcBef>
              <a:spcAft>
                <a:spcPts val="1200"/>
              </a:spcAft>
            </a:pPr>
            <a:r>
              <a:rPr lang="en-US" sz="3200" b="1" dirty="0">
                <a:solidFill>
                  <a:srgbClr val="6B8E23"/>
                </a:solidFill>
              </a:rPr>
              <a:t>Think of a sensory experience that you enjoy, but many people do </a:t>
            </a:r>
            <a:r>
              <a:rPr lang="en-US" sz="3200" b="1" i="1" u="sng" dirty="0">
                <a:solidFill>
                  <a:srgbClr val="6B8E23"/>
                </a:solidFill>
              </a:rPr>
              <a:t>not</a:t>
            </a:r>
            <a:r>
              <a:rPr lang="en-US" sz="3200" b="1" dirty="0">
                <a:solidFill>
                  <a:srgbClr val="6B8E23"/>
                </a:solidFill>
              </a:rPr>
              <a:t>.</a:t>
            </a:r>
          </a:p>
          <a:p>
            <a:pPr>
              <a:lnSpc>
                <a:spcPct val="125000"/>
              </a:lnSpc>
              <a:spcBef>
                <a:spcPts val="600"/>
              </a:spcBef>
              <a:spcAft>
                <a:spcPts val="1200"/>
              </a:spcAft>
            </a:pPr>
            <a:r>
              <a:rPr lang="en-US" sz="3200" b="1" dirty="0">
                <a:solidFill>
                  <a:srgbClr val="002060"/>
                </a:solidFill>
              </a:rPr>
              <a:t>How do you make sense of this difference?</a:t>
            </a:r>
          </a:p>
        </p:txBody>
      </p:sp>
      <p:pic>
        <p:nvPicPr>
          <p:cNvPr id="3" name="Packet - Purple" descr="Seeds with solid fill">
            <a:extLst>
              <a:ext uri="{FF2B5EF4-FFF2-40B4-BE49-F238E27FC236}">
                <a16:creationId xmlns:a16="http://schemas.microsoft.com/office/drawing/2014/main" id="{D632C4A5-4C26-6E3E-4D17-D23363BFECE1}"/>
              </a:ext>
            </a:extLst>
          </p:cNvPr>
          <p:cNvPicPr>
            <a:picLocks noGrp="1" noRot="1" noMove="1" noResize="1" noEditPoints="1" noAdjustHandles="1" noChangeArrowheads="1" noChangeShapeType="1" noCrop="1"/>
          </p:cNvPicPr>
          <p:nvPr/>
        </p:nvPicPr>
        <p:blipFill>
          <a:blip r:embed="rId4">
            <a:extLst>
              <a:ext uri="{96DAC541-7B7A-43D3-8B79-37D633B846F1}">
                <asvg:svgBlip xmlns:asvg="http://schemas.microsoft.com/office/drawing/2016/SVG/main" r:embed="rId5"/>
              </a:ext>
            </a:extLst>
          </a:blip>
          <a:stretch>
            <a:fillRect/>
          </a:stretch>
        </p:blipFill>
        <p:spPr>
          <a:xfrm>
            <a:off x="2531554" y="508074"/>
            <a:ext cx="914400" cy="914400"/>
          </a:xfrm>
          <a:prstGeom prst="rect">
            <a:avLst/>
          </a:prstGeom>
        </p:spPr>
      </p:pic>
      <p:sp>
        <p:nvSpPr>
          <p:cNvPr id="10" name="W TextBox Problem Solve">
            <a:extLst>
              <a:ext uri="{FF2B5EF4-FFF2-40B4-BE49-F238E27FC236}">
                <a16:creationId xmlns:a16="http://schemas.microsoft.com/office/drawing/2014/main" id="{F6E92904-5FBC-AAD2-4DE4-8A6989611638}"/>
              </a:ext>
            </a:extLst>
          </p:cNvPr>
          <p:cNvSpPr txBox="1">
            <a:spLocks noGrp="1" noRot="1" noMove="1" noResize="1" noEditPoints="1" noAdjustHandles="1" noChangeArrowheads="1" noChangeShapeType="1"/>
          </p:cNvSpPr>
          <p:nvPr/>
        </p:nvSpPr>
        <p:spPr>
          <a:xfrm>
            <a:off x="5212508" y="6441859"/>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1" name="W TextBox Practice">
            <a:extLst>
              <a:ext uri="{FF2B5EF4-FFF2-40B4-BE49-F238E27FC236}">
                <a16:creationId xmlns:a16="http://schemas.microsoft.com/office/drawing/2014/main" id="{2A127156-8202-DBFA-6C82-001DB79C5AFB}"/>
              </a:ext>
            </a:extLst>
          </p:cNvPr>
          <p:cNvSpPr txBox="1">
            <a:spLocks noGrp="1" noRot="1" noMove="1" noResize="1" noEditPoints="1" noAdjustHandles="1" noChangeArrowheads="1" noChangeShapeType="1"/>
          </p:cNvSpPr>
          <p:nvPr/>
        </p:nvSpPr>
        <p:spPr>
          <a:xfrm>
            <a:off x="3512690" y="6445875"/>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2" name="W TextBox Reinforce">
            <a:extLst>
              <a:ext uri="{FF2B5EF4-FFF2-40B4-BE49-F238E27FC236}">
                <a16:creationId xmlns:a16="http://schemas.microsoft.com/office/drawing/2014/main" id="{34A6D892-0512-D99D-779B-0AEFA5511147}"/>
              </a:ext>
            </a:extLst>
          </p:cNvPr>
          <p:cNvSpPr txBox="1">
            <a:spLocks noGrp="1" noRot="1" noMove="1" noResize="1" noEditPoints="1" noAdjustHandles="1" noChangeArrowheads="1" noChangeShapeType="1"/>
          </p:cNvSpPr>
          <p:nvPr/>
        </p:nvSpPr>
        <p:spPr>
          <a:xfrm>
            <a:off x="1841812"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3" name="W TextBox Connect" hidden="1">
            <a:extLst>
              <a:ext uri="{FF2B5EF4-FFF2-40B4-BE49-F238E27FC236}">
                <a16:creationId xmlns:a16="http://schemas.microsoft.com/office/drawing/2014/main" id="{AD596C27-C636-C354-3293-B70116DD4D0B}"/>
              </a:ext>
            </a:extLst>
          </p:cNvPr>
          <p:cNvSpPr txBox="1">
            <a:spLocks noGrp="1" noRot="1" noMove="1" noResize="1" noEditPoints="1" noAdjustHandles="1" noChangeArrowheads="1" noChangeShapeType="1"/>
          </p:cNvSpPr>
          <p:nvPr/>
        </p:nvSpPr>
        <p:spPr>
          <a:xfrm>
            <a:off x="136464"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3990972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7418CB-4054-901B-B9D4-77FD453082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2781916-28F9-AD22-A3C4-371861BF2C70}"/>
              </a:ext>
            </a:extLst>
          </p:cNvPr>
          <p:cNvSpPr>
            <a:spLocks noGrp="1" noRot="1" noMove="1" noResize="1" noEditPoints="1" noAdjustHandles="1" noChangeArrowheads="1" noChangeShapeType="1"/>
          </p:cNvSpPr>
          <p:nvPr>
            <p:ph type="title"/>
          </p:nvPr>
        </p:nvSpPr>
        <p:spPr/>
        <p:txBody>
          <a:bodyPr/>
          <a:lstStyle/>
          <a:p>
            <a:r>
              <a:rPr lang="en-US" dirty="0"/>
              <a:t>Understanding Cues</a:t>
            </a:r>
          </a:p>
        </p:txBody>
      </p:sp>
      <p:pic>
        <p:nvPicPr>
          <p:cNvPr id="5" name="Picture 4">
            <a:extLst>
              <a:ext uri="{FF2B5EF4-FFF2-40B4-BE49-F238E27FC236}">
                <a16:creationId xmlns:a16="http://schemas.microsoft.com/office/drawing/2014/main" id="{C11DC505-DB98-048F-3B8E-998B9F62D189}"/>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val="0"/>
              </a:ext>
            </a:extLst>
          </a:blip>
          <a:srcRect/>
          <a:stretch/>
        </p:blipFill>
        <p:spPr>
          <a:xfrm>
            <a:off x="8929227" y="508074"/>
            <a:ext cx="2584323" cy="1977217"/>
          </a:xfrm>
          <a:prstGeom prst="rect">
            <a:avLst/>
          </a:prstGeom>
        </p:spPr>
      </p:pic>
      <p:sp>
        <p:nvSpPr>
          <p:cNvPr id="3" name="TextBox 2">
            <a:extLst>
              <a:ext uri="{FF2B5EF4-FFF2-40B4-BE49-F238E27FC236}">
                <a16:creationId xmlns:a16="http://schemas.microsoft.com/office/drawing/2014/main" id="{AC866428-C0A4-427B-C416-B305AC4A907E}"/>
              </a:ext>
            </a:extLst>
          </p:cNvPr>
          <p:cNvSpPr txBox="1">
            <a:spLocks noGrp="1" noRot="1" noMove="1" noResize="1" noEditPoints="1" noAdjustHandles="1" noChangeArrowheads="1" noChangeShapeType="1"/>
          </p:cNvSpPr>
          <p:nvPr/>
        </p:nvSpPr>
        <p:spPr>
          <a:xfrm>
            <a:off x="1524000" y="2790043"/>
            <a:ext cx="9144000" cy="1277914"/>
          </a:xfrm>
          <a:prstGeom prst="rect">
            <a:avLst/>
          </a:prstGeom>
          <a:noFill/>
          <a:ln>
            <a:noFill/>
          </a:ln>
        </p:spPr>
        <p:txBody>
          <a:bodyPr wrap="square" rtlCol="0">
            <a:spAutoFit/>
          </a:bodyPr>
          <a:lstStyle/>
          <a:p>
            <a:pPr>
              <a:lnSpc>
                <a:spcPct val="125000"/>
              </a:lnSpc>
              <a:spcBef>
                <a:spcPts val="600"/>
              </a:spcBef>
              <a:spcAft>
                <a:spcPts val="1200"/>
              </a:spcAft>
            </a:pPr>
            <a:r>
              <a:rPr lang="en-US" sz="3200" b="1" dirty="0">
                <a:solidFill>
                  <a:srgbClr val="002060"/>
                </a:solidFill>
              </a:rPr>
              <a:t>When seeking to understand a young child’s cues, why is perspective-taking so important?</a:t>
            </a:r>
          </a:p>
        </p:txBody>
      </p:sp>
      <p:pic>
        <p:nvPicPr>
          <p:cNvPr id="6" name="Packet - Green" descr="Seeds with solid fill">
            <a:extLst>
              <a:ext uri="{FF2B5EF4-FFF2-40B4-BE49-F238E27FC236}">
                <a16:creationId xmlns:a16="http://schemas.microsoft.com/office/drawing/2014/main" id="{D946AD08-0ABF-519A-3B68-058A14E32FBC}"/>
              </a:ext>
            </a:extLst>
          </p:cNvPr>
          <p:cNvPicPr>
            <a:picLocks noGrp="1" noRot="1" noMove="1" noResize="1" noEditPoints="1" noAdjustHandles="1" noChangeArrowheads="1" noChangeShapeType="1" noCrop="1"/>
          </p:cNvPicPr>
          <p:nvPr/>
        </p:nvPicPr>
        <p:blipFill>
          <a:blip r:embed="rId4">
            <a:extLst>
              <a:ext uri="{96DAC541-7B7A-43D3-8B79-37D633B846F1}">
                <asvg:svgBlip xmlns:asvg="http://schemas.microsoft.com/office/drawing/2016/SVG/main" r:embed="rId5"/>
              </a:ext>
            </a:extLst>
          </a:blip>
          <a:stretch>
            <a:fillRect/>
          </a:stretch>
        </p:blipFill>
        <p:spPr>
          <a:xfrm>
            <a:off x="2531554" y="508074"/>
            <a:ext cx="914400" cy="914400"/>
          </a:xfrm>
          <a:prstGeom prst="rect">
            <a:avLst/>
          </a:prstGeom>
        </p:spPr>
      </p:pic>
      <p:sp>
        <p:nvSpPr>
          <p:cNvPr id="10" name="W TextBox Problem Solve">
            <a:extLst>
              <a:ext uri="{FF2B5EF4-FFF2-40B4-BE49-F238E27FC236}">
                <a16:creationId xmlns:a16="http://schemas.microsoft.com/office/drawing/2014/main" id="{A96E6D78-4FB6-D7D5-B592-ED0F1479798E}"/>
              </a:ext>
            </a:extLst>
          </p:cNvPr>
          <p:cNvSpPr txBox="1">
            <a:spLocks noGrp="1" noRot="1" noMove="1" noResize="1" noEditPoints="1" noAdjustHandles="1" noChangeArrowheads="1" noChangeShapeType="1"/>
          </p:cNvSpPr>
          <p:nvPr/>
        </p:nvSpPr>
        <p:spPr>
          <a:xfrm>
            <a:off x="5207695" y="6441859"/>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1" name="W TextBox Practice">
            <a:extLst>
              <a:ext uri="{FF2B5EF4-FFF2-40B4-BE49-F238E27FC236}">
                <a16:creationId xmlns:a16="http://schemas.microsoft.com/office/drawing/2014/main" id="{A8359A07-C91B-FB75-40AF-824F82E4F75D}"/>
              </a:ext>
            </a:extLst>
          </p:cNvPr>
          <p:cNvSpPr txBox="1">
            <a:spLocks noGrp="1" noRot="1" noMove="1" noResize="1" noEditPoints="1" noAdjustHandles="1" noChangeArrowheads="1" noChangeShapeType="1"/>
          </p:cNvSpPr>
          <p:nvPr/>
        </p:nvSpPr>
        <p:spPr>
          <a:xfrm>
            <a:off x="3512690" y="644106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2" name="W TextBox Reinforce" hidden="1">
            <a:extLst>
              <a:ext uri="{FF2B5EF4-FFF2-40B4-BE49-F238E27FC236}">
                <a16:creationId xmlns:a16="http://schemas.microsoft.com/office/drawing/2014/main" id="{564A650A-E86E-19AC-DA50-AB920D5F13BE}"/>
              </a:ext>
            </a:extLst>
          </p:cNvPr>
          <p:cNvSpPr txBox="1">
            <a:spLocks noGrp="1" noRot="1" noMove="1" noResize="1" noEditPoints="1" noAdjustHandles="1" noChangeArrowheads="1" noChangeShapeType="1"/>
          </p:cNvSpPr>
          <p:nvPr/>
        </p:nvSpPr>
        <p:spPr>
          <a:xfrm>
            <a:off x="1841812"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3" name="W TextBox Connect">
            <a:extLst>
              <a:ext uri="{FF2B5EF4-FFF2-40B4-BE49-F238E27FC236}">
                <a16:creationId xmlns:a16="http://schemas.microsoft.com/office/drawing/2014/main" id="{C4A2963A-A94E-DC65-9348-A129DBBAB520}"/>
              </a:ext>
            </a:extLst>
          </p:cNvPr>
          <p:cNvSpPr txBox="1">
            <a:spLocks noGrp="1" noRot="1" noMove="1" noResize="1" noEditPoints="1" noAdjustHandles="1" noChangeArrowheads="1" noChangeShapeType="1"/>
          </p:cNvSpPr>
          <p:nvPr/>
        </p:nvSpPr>
        <p:spPr>
          <a:xfrm>
            <a:off x="136464"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4529076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20E4FC-07D7-8975-F4E6-6BA7C9F4B9E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D11D1D-C198-0452-B9AB-CAD4567042D4}"/>
              </a:ext>
            </a:extLst>
          </p:cNvPr>
          <p:cNvSpPr>
            <a:spLocks noGrp="1" noRot="1" noMove="1" noResize="1" noEditPoints="1" noAdjustHandles="1" noChangeArrowheads="1" noChangeShapeType="1"/>
          </p:cNvSpPr>
          <p:nvPr>
            <p:ph type="title"/>
          </p:nvPr>
        </p:nvSpPr>
        <p:spPr/>
        <p:txBody>
          <a:bodyPr/>
          <a:lstStyle/>
          <a:p>
            <a:r>
              <a:rPr lang="en-US" dirty="0"/>
              <a:t>Understanding Cues</a:t>
            </a:r>
          </a:p>
        </p:txBody>
      </p:sp>
      <p:pic>
        <p:nvPicPr>
          <p:cNvPr id="5" name="Picture 4">
            <a:extLst>
              <a:ext uri="{FF2B5EF4-FFF2-40B4-BE49-F238E27FC236}">
                <a16:creationId xmlns:a16="http://schemas.microsoft.com/office/drawing/2014/main" id="{881DC56B-F25D-B3E1-AC8B-63E4BA23FB1F}"/>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val="0"/>
              </a:ext>
            </a:extLst>
          </a:blip>
          <a:srcRect/>
          <a:stretch/>
        </p:blipFill>
        <p:spPr>
          <a:xfrm>
            <a:off x="8929227" y="508074"/>
            <a:ext cx="2584323" cy="1977217"/>
          </a:xfrm>
          <a:prstGeom prst="rect">
            <a:avLst/>
          </a:prstGeom>
        </p:spPr>
      </p:pic>
      <p:sp>
        <p:nvSpPr>
          <p:cNvPr id="4" name="TextBox 3">
            <a:extLst>
              <a:ext uri="{FF2B5EF4-FFF2-40B4-BE49-F238E27FC236}">
                <a16:creationId xmlns:a16="http://schemas.microsoft.com/office/drawing/2014/main" id="{67B74629-22B0-A94F-20E0-188D73C1726A}"/>
              </a:ext>
            </a:extLst>
          </p:cNvPr>
          <p:cNvSpPr txBox="1">
            <a:spLocks noGrp="1" noRot="1" noMove="1" noResize="1" noEditPoints="1" noAdjustHandles="1" noChangeArrowheads="1" noChangeShapeType="1"/>
          </p:cNvSpPr>
          <p:nvPr/>
        </p:nvSpPr>
        <p:spPr>
          <a:xfrm>
            <a:off x="2073875" y="2628238"/>
            <a:ext cx="8044250" cy="2739853"/>
          </a:xfrm>
          <a:prstGeom prst="rect">
            <a:avLst/>
          </a:prstGeom>
          <a:noFill/>
          <a:ln>
            <a:noFill/>
          </a:ln>
        </p:spPr>
        <p:txBody>
          <a:bodyPr wrap="square" rtlCol="0">
            <a:spAutoFit/>
          </a:bodyPr>
          <a:lstStyle/>
          <a:p>
            <a:pPr>
              <a:lnSpc>
                <a:spcPct val="125000"/>
              </a:lnSpc>
              <a:spcBef>
                <a:spcPts val="600"/>
              </a:spcBef>
              <a:spcAft>
                <a:spcPts val="1200"/>
              </a:spcAft>
            </a:pPr>
            <a:r>
              <a:rPr lang="en-US" sz="3200" b="1" dirty="0">
                <a:solidFill>
                  <a:srgbClr val="002060"/>
                </a:solidFill>
              </a:rPr>
              <a:t>How have you used perspective-taking with a child with a possible history of trauma?</a:t>
            </a:r>
          </a:p>
          <a:p>
            <a:pPr>
              <a:lnSpc>
                <a:spcPct val="125000"/>
              </a:lnSpc>
              <a:spcBef>
                <a:spcPts val="600"/>
              </a:spcBef>
              <a:spcAft>
                <a:spcPts val="1200"/>
              </a:spcAft>
            </a:pPr>
            <a:r>
              <a:rPr lang="en-US" sz="3200" b="1" dirty="0">
                <a:solidFill>
                  <a:srgbClr val="002060"/>
                </a:solidFill>
              </a:rPr>
              <a:t>How did using perspective-taking affect your response?</a:t>
            </a:r>
          </a:p>
        </p:txBody>
      </p:sp>
      <p:pic>
        <p:nvPicPr>
          <p:cNvPr id="6" name="Packet - Green" descr="Seeds with solid fill">
            <a:extLst>
              <a:ext uri="{FF2B5EF4-FFF2-40B4-BE49-F238E27FC236}">
                <a16:creationId xmlns:a16="http://schemas.microsoft.com/office/drawing/2014/main" id="{CC103290-0450-4CA9-6EA6-71E993542403}"/>
              </a:ext>
            </a:extLst>
          </p:cNvPr>
          <p:cNvPicPr/>
          <p:nvPr/>
        </p:nvPicPr>
        <p:blipFill>
          <a:blip r:embed="rId4">
            <a:extLst>
              <a:ext uri="{96DAC541-7B7A-43D3-8B79-37D633B846F1}">
                <asvg:svgBlip xmlns:asvg="http://schemas.microsoft.com/office/drawing/2016/SVG/main" r:embed="rId5"/>
              </a:ext>
            </a:extLst>
          </a:blip>
          <a:stretch>
            <a:fillRect/>
          </a:stretch>
        </p:blipFill>
        <p:spPr>
          <a:xfrm>
            <a:off x="2531554" y="508074"/>
            <a:ext cx="914400" cy="914400"/>
          </a:xfrm>
          <a:prstGeom prst="rect">
            <a:avLst/>
          </a:prstGeom>
        </p:spPr>
      </p:pic>
      <p:sp>
        <p:nvSpPr>
          <p:cNvPr id="10" name="W TextBox Problem Solve">
            <a:extLst>
              <a:ext uri="{FF2B5EF4-FFF2-40B4-BE49-F238E27FC236}">
                <a16:creationId xmlns:a16="http://schemas.microsoft.com/office/drawing/2014/main" id="{AB1C515B-AEDC-5B94-2829-F041131B2FCD}"/>
              </a:ext>
            </a:extLst>
          </p:cNvPr>
          <p:cNvSpPr txBox="1">
            <a:spLocks noGrp="1" noRot="1" noMove="1" noResize="1" noEditPoints="1" noAdjustHandles="1" noChangeArrowheads="1" noChangeShapeType="1"/>
          </p:cNvSpPr>
          <p:nvPr/>
        </p:nvSpPr>
        <p:spPr>
          <a:xfrm>
            <a:off x="5212508" y="6441859"/>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1" name="W TextBox Practice" hidden="1">
            <a:extLst>
              <a:ext uri="{FF2B5EF4-FFF2-40B4-BE49-F238E27FC236}">
                <a16:creationId xmlns:a16="http://schemas.microsoft.com/office/drawing/2014/main" id="{F9D4664B-7605-54F6-4A7D-370AC82EA19B}"/>
              </a:ext>
            </a:extLst>
          </p:cNvPr>
          <p:cNvSpPr txBox="1">
            <a:spLocks noGrp="1" noRot="1" noMove="1" noResize="1" noEditPoints="1" noAdjustHandles="1" noChangeArrowheads="1" noChangeShapeType="1"/>
          </p:cNvSpPr>
          <p:nvPr/>
        </p:nvSpPr>
        <p:spPr>
          <a:xfrm>
            <a:off x="3512690" y="644106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2" name="W TextBox Reinforce">
            <a:extLst>
              <a:ext uri="{FF2B5EF4-FFF2-40B4-BE49-F238E27FC236}">
                <a16:creationId xmlns:a16="http://schemas.microsoft.com/office/drawing/2014/main" id="{1D8B8C03-B56B-7322-6B0A-9FFBD32C457D}"/>
              </a:ext>
            </a:extLst>
          </p:cNvPr>
          <p:cNvSpPr txBox="1">
            <a:spLocks noGrp="1" noRot="1" noMove="1" noResize="1" noEditPoints="1" noAdjustHandles="1" noChangeArrowheads="1" noChangeShapeType="1"/>
          </p:cNvSpPr>
          <p:nvPr/>
        </p:nvSpPr>
        <p:spPr>
          <a:xfrm>
            <a:off x="1841812"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3" name="W TextBox Connect">
            <a:extLst>
              <a:ext uri="{FF2B5EF4-FFF2-40B4-BE49-F238E27FC236}">
                <a16:creationId xmlns:a16="http://schemas.microsoft.com/office/drawing/2014/main" id="{C9C07858-AD90-44ED-8F9B-28F60DA71F0F}"/>
              </a:ext>
            </a:extLst>
          </p:cNvPr>
          <p:cNvSpPr txBox="1">
            <a:spLocks noGrp="1" noRot="1" noMove="1" noResize="1" noEditPoints="1" noAdjustHandles="1" noChangeArrowheads="1" noChangeShapeType="1"/>
          </p:cNvSpPr>
          <p:nvPr/>
        </p:nvSpPr>
        <p:spPr>
          <a:xfrm>
            <a:off x="136464"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24542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9A8978-AF56-D282-EBB3-8B3533EDE2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0F4C5AD-68EA-E299-99F8-074052DA5E2B}"/>
              </a:ext>
            </a:extLst>
          </p:cNvPr>
          <p:cNvSpPr>
            <a:spLocks noGrp="1" noRot="1" noMove="1" noResize="1" noEditPoints="1" noAdjustHandles="1" noChangeArrowheads="1" noChangeShapeType="1"/>
          </p:cNvSpPr>
          <p:nvPr>
            <p:ph type="title"/>
          </p:nvPr>
        </p:nvSpPr>
        <p:spPr/>
        <p:txBody>
          <a:bodyPr/>
          <a:lstStyle/>
          <a:p>
            <a:r>
              <a:rPr lang="en-US" dirty="0"/>
              <a:t>Understanding Cues</a:t>
            </a:r>
          </a:p>
        </p:txBody>
      </p:sp>
      <p:pic>
        <p:nvPicPr>
          <p:cNvPr id="5" name="Picture 4">
            <a:extLst>
              <a:ext uri="{FF2B5EF4-FFF2-40B4-BE49-F238E27FC236}">
                <a16:creationId xmlns:a16="http://schemas.microsoft.com/office/drawing/2014/main" id="{1F9EC914-D4FC-AF58-BA13-A19194BB6C94}"/>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val="0"/>
              </a:ext>
            </a:extLst>
          </a:blip>
          <a:srcRect/>
          <a:stretch/>
        </p:blipFill>
        <p:spPr>
          <a:xfrm>
            <a:off x="8929227" y="508074"/>
            <a:ext cx="2584323" cy="1977217"/>
          </a:xfrm>
          <a:prstGeom prst="rect">
            <a:avLst/>
          </a:prstGeom>
        </p:spPr>
      </p:pic>
      <p:sp>
        <p:nvSpPr>
          <p:cNvPr id="4" name="TextBox 3">
            <a:extLst>
              <a:ext uri="{FF2B5EF4-FFF2-40B4-BE49-F238E27FC236}">
                <a16:creationId xmlns:a16="http://schemas.microsoft.com/office/drawing/2014/main" id="{AD25FE48-5A85-6F3C-1B91-2AF6A6E98AD6}"/>
              </a:ext>
            </a:extLst>
          </p:cNvPr>
          <p:cNvSpPr txBox="1">
            <a:spLocks noGrp="1" noRot="1" noMove="1" noResize="1" noEditPoints="1" noAdjustHandles="1" noChangeArrowheads="1" noChangeShapeType="1"/>
          </p:cNvSpPr>
          <p:nvPr/>
        </p:nvSpPr>
        <p:spPr>
          <a:xfrm>
            <a:off x="2073875" y="2628238"/>
            <a:ext cx="8044250" cy="2739853"/>
          </a:xfrm>
          <a:prstGeom prst="rect">
            <a:avLst/>
          </a:prstGeom>
          <a:noFill/>
          <a:ln>
            <a:noFill/>
          </a:ln>
        </p:spPr>
        <p:txBody>
          <a:bodyPr wrap="square" rtlCol="0">
            <a:spAutoFit/>
          </a:bodyPr>
          <a:lstStyle/>
          <a:p>
            <a:pPr>
              <a:lnSpc>
                <a:spcPct val="125000"/>
              </a:lnSpc>
              <a:spcBef>
                <a:spcPts val="600"/>
              </a:spcBef>
              <a:spcAft>
                <a:spcPts val="1200"/>
              </a:spcAft>
            </a:pPr>
            <a:r>
              <a:rPr lang="en-US" sz="3200" b="1" dirty="0">
                <a:solidFill>
                  <a:srgbClr val="6B8E23"/>
                </a:solidFill>
              </a:rPr>
              <a:t>Think of a child in your care who is engaging in a challenging behavior.</a:t>
            </a:r>
          </a:p>
          <a:p>
            <a:pPr>
              <a:lnSpc>
                <a:spcPct val="125000"/>
              </a:lnSpc>
              <a:spcBef>
                <a:spcPts val="600"/>
              </a:spcBef>
              <a:spcAft>
                <a:spcPts val="1200"/>
              </a:spcAft>
            </a:pPr>
            <a:r>
              <a:rPr lang="en-US" sz="3200" b="1" dirty="0">
                <a:solidFill>
                  <a:srgbClr val="002060"/>
                </a:solidFill>
              </a:rPr>
              <a:t>How might perspective-taking help you understand and respond to that behavior?</a:t>
            </a:r>
          </a:p>
        </p:txBody>
      </p:sp>
      <p:pic>
        <p:nvPicPr>
          <p:cNvPr id="3" name="Packet - Green" descr="Seeds with solid fill">
            <a:extLst>
              <a:ext uri="{FF2B5EF4-FFF2-40B4-BE49-F238E27FC236}">
                <a16:creationId xmlns:a16="http://schemas.microsoft.com/office/drawing/2014/main" id="{FFEB745A-0953-83CB-3432-CFF8F422FD63}"/>
              </a:ext>
            </a:extLst>
          </p:cNvPr>
          <p:cNvPicPr>
            <a:picLocks noGrp="1" noRot="1" noMove="1" noResize="1" noEditPoints="1" noAdjustHandles="1" noChangeArrowheads="1" noChangeShapeType="1" noCrop="1"/>
          </p:cNvPicPr>
          <p:nvPr/>
        </p:nvPicPr>
        <p:blipFill>
          <a:blip r:embed="rId4">
            <a:extLst>
              <a:ext uri="{96DAC541-7B7A-43D3-8B79-37D633B846F1}">
                <asvg:svgBlip xmlns:asvg="http://schemas.microsoft.com/office/drawing/2016/SVG/main" r:embed="rId5"/>
              </a:ext>
            </a:extLst>
          </a:blip>
          <a:stretch>
            <a:fillRect/>
          </a:stretch>
        </p:blipFill>
        <p:spPr>
          <a:xfrm>
            <a:off x="2531554" y="508074"/>
            <a:ext cx="914400" cy="914400"/>
          </a:xfrm>
          <a:prstGeom prst="rect">
            <a:avLst/>
          </a:prstGeom>
        </p:spPr>
      </p:pic>
      <p:sp>
        <p:nvSpPr>
          <p:cNvPr id="10" name="W TextBox Problem Solve" hidden="1">
            <a:extLst>
              <a:ext uri="{FF2B5EF4-FFF2-40B4-BE49-F238E27FC236}">
                <a16:creationId xmlns:a16="http://schemas.microsoft.com/office/drawing/2014/main" id="{AD19474B-44DF-6410-826A-847B52DBB64E}"/>
              </a:ext>
            </a:extLst>
          </p:cNvPr>
          <p:cNvSpPr txBox="1">
            <a:spLocks noGrp="1" noRot="1" noMove="1" noResize="1" noEditPoints="1" noAdjustHandles="1" noChangeArrowheads="1" noChangeShapeType="1"/>
          </p:cNvSpPr>
          <p:nvPr/>
        </p:nvSpPr>
        <p:spPr>
          <a:xfrm>
            <a:off x="5207695" y="6430429"/>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1" name="W TextBox Practice">
            <a:extLst>
              <a:ext uri="{FF2B5EF4-FFF2-40B4-BE49-F238E27FC236}">
                <a16:creationId xmlns:a16="http://schemas.microsoft.com/office/drawing/2014/main" id="{4813BBB3-BCB8-C8F3-3176-C2667918B4FE}"/>
              </a:ext>
            </a:extLst>
          </p:cNvPr>
          <p:cNvSpPr txBox="1">
            <a:spLocks noGrp="1" noRot="1" noMove="1" noResize="1" noEditPoints="1" noAdjustHandles="1" noChangeArrowheads="1" noChangeShapeType="1"/>
          </p:cNvSpPr>
          <p:nvPr/>
        </p:nvSpPr>
        <p:spPr>
          <a:xfrm>
            <a:off x="3512690" y="6445875"/>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2" name="W TextBox Reinforce">
            <a:extLst>
              <a:ext uri="{FF2B5EF4-FFF2-40B4-BE49-F238E27FC236}">
                <a16:creationId xmlns:a16="http://schemas.microsoft.com/office/drawing/2014/main" id="{238B3E5F-1C45-940D-4A62-6D7CD73DC541}"/>
              </a:ext>
            </a:extLst>
          </p:cNvPr>
          <p:cNvSpPr txBox="1">
            <a:spLocks noGrp="1" noRot="1" noMove="1" noResize="1" noEditPoints="1" noAdjustHandles="1" noChangeArrowheads="1" noChangeShapeType="1"/>
          </p:cNvSpPr>
          <p:nvPr/>
        </p:nvSpPr>
        <p:spPr>
          <a:xfrm>
            <a:off x="1841812"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3" name="W TextBox Connect">
            <a:extLst>
              <a:ext uri="{FF2B5EF4-FFF2-40B4-BE49-F238E27FC236}">
                <a16:creationId xmlns:a16="http://schemas.microsoft.com/office/drawing/2014/main" id="{57854215-38EE-51BA-16CB-FF36E4676167}"/>
              </a:ext>
            </a:extLst>
          </p:cNvPr>
          <p:cNvSpPr txBox="1">
            <a:spLocks noGrp="1" noRot="1" noMove="1" noResize="1" noEditPoints="1" noAdjustHandles="1" noChangeArrowheads="1" noChangeShapeType="1"/>
          </p:cNvSpPr>
          <p:nvPr/>
        </p:nvSpPr>
        <p:spPr>
          <a:xfrm>
            <a:off x="136464"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3160785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E001FD-45C9-0266-85B3-1549A6EF0CC4}"/>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7DB717A-0960-AFD7-52FB-1514FFB85C1D}"/>
              </a:ext>
            </a:extLst>
          </p:cNvPr>
          <p:cNvSpPr>
            <a:spLocks noGrp="1" noRot="1" noMove="1" noResize="1" noEditPoints="1" noAdjustHandles="1" noChangeArrowheads="1" noChangeShapeType="1"/>
          </p:cNvSpPr>
          <p:nvPr>
            <p:ph type="title" idx="4294967295"/>
          </p:nvPr>
        </p:nvSpPr>
        <p:spPr>
          <a:xfrm>
            <a:off x="838200" y="2103437"/>
            <a:ext cx="10515600" cy="1325563"/>
          </a:xfrm>
        </p:spPr>
        <p:txBody>
          <a:bodyPr>
            <a:noAutofit/>
          </a:bodyPr>
          <a:lstStyle/>
          <a:p>
            <a:pPr>
              <a:lnSpc>
                <a:spcPct val="100000"/>
              </a:lnSpc>
            </a:pPr>
            <a:r>
              <a:rPr lang="en-US" sz="4800" dirty="0">
                <a:solidFill>
                  <a:srgbClr val="6B8E23"/>
                </a:solidFill>
              </a:rPr>
              <a:t>Sprouts Handout</a:t>
            </a:r>
            <a:br>
              <a:rPr lang="en-US" sz="4800" dirty="0"/>
            </a:br>
            <a:r>
              <a:rPr lang="en-US" sz="4800" spc="300" dirty="0">
                <a:solidFill>
                  <a:srgbClr val="6B8E23"/>
                </a:solidFill>
              </a:rPr>
              <a:t>Understanding Cues</a:t>
            </a:r>
          </a:p>
        </p:txBody>
      </p:sp>
      <p:sp>
        <p:nvSpPr>
          <p:cNvPr id="2" name="TextBox 1">
            <a:extLst>
              <a:ext uri="{FF2B5EF4-FFF2-40B4-BE49-F238E27FC236}">
                <a16:creationId xmlns:a16="http://schemas.microsoft.com/office/drawing/2014/main" id="{CD4E7827-FDCA-2904-0FD2-AD63ABD731E6}"/>
              </a:ext>
            </a:extLst>
          </p:cNvPr>
          <p:cNvSpPr txBox="1">
            <a:spLocks noGrp="1" noRot="1" noMove="1" noResize="1" noEditPoints="1" noAdjustHandles="1" noChangeArrowheads="1" noChangeShapeType="1"/>
          </p:cNvSpPr>
          <p:nvPr/>
        </p:nvSpPr>
        <p:spPr>
          <a:xfrm>
            <a:off x="3081436" y="4437396"/>
            <a:ext cx="6135007" cy="1569660"/>
          </a:xfrm>
          <a:prstGeom prst="rect">
            <a:avLst/>
          </a:prstGeom>
          <a:noFill/>
        </p:spPr>
        <p:txBody>
          <a:bodyPr wrap="square" rtlCol="0">
            <a:spAutoFit/>
          </a:bodyPr>
          <a:lstStyle/>
          <a:p>
            <a:pPr algn="ctr"/>
            <a:r>
              <a:rPr lang="en-US" sz="2400" b="1" dirty="0">
                <a:solidFill>
                  <a:srgbClr val="002060"/>
                </a:solidFill>
              </a:rPr>
              <a:t>Handouts (in English and Spanish) </a:t>
            </a:r>
          </a:p>
          <a:p>
            <a:pPr algn="ctr"/>
            <a:r>
              <a:rPr lang="en-US" sz="2400" b="1" dirty="0">
                <a:solidFill>
                  <a:srgbClr val="002060"/>
                </a:solidFill>
              </a:rPr>
              <a:t>are available to download, print, and share.</a:t>
            </a:r>
          </a:p>
          <a:p>
            <a:pPr algn="ctr"/>
            <a:r>
              <a:rPr lang="en-US" sz="2400" dirty="0">
                <a:solidFill>
                  <a:srgbClr val="6B8E23"/>
                </a:solidFill>
              </a:rPr>
              <a:t>Find them on the </a:t>
            </a:r>
            <a:r>
              <a:rPr lang="en-US" sz="2400" b="1" dirty="0">
                <a:solidFill>
                  <a:srgbClr val="6B8E23"/>
                </a:solidFill>
              </a:rPr>
              <a:t>SEEDS website</a:t>
            </a:r>
            <a:r>
              <a:rPr lang="en-US" sz="2400" dirty="0">
                <a:solidFill>
                  <a:srgbClr val="002060"/>
                </a:solidFill>
              </a:rPr>
              <a:t>:</a:t>
            </a:r>
          </a:p>
          <a:p>
            <a:pPr algn="ctr"/>
            <a:r>
              <a:rPr lang="en-US" sz="2400" dirty="0">
                <a:solidFill>
                  <a:srgbClr val="002060"/>
                </a:solidFill>
                <a:hlinkClick r:id="rId3"/>
              </a:rPr>
              <a:t>https://dpbh.ucla.edu/seeds-handouts/</a:t>
            </a:r>
            <a:endParaRPr lang="en-US" sz="2400" dirty="0">
              <a:solidFill>
                <a:srgbClr val="002060"/>
              </a:solidFill>
            </a:endParaRPr>
          </a:p>
        </p:txBody>
      </p:sp>
      <p:sp>
        <p:nvSpPr>
          <p:cNvPr id="3" name="Link to Home">
            <a:hlinkClick r:id="rId4" action="ppaction://hlinksldjump"/>
            <a:extLst>
              <a:ext uri="{FF2B5EF4-FFF2-40B4-BE49-F238E27FC236}">
                <a16:creationId xmlns:a16="http://schemas.microsoft.com/office/drawing/2014/main" id="{2720AA23-3F06-BACD-A0DC-4F407E2FF389}"/>
              </a:ext>
            </a:extLst>
          </p:cNvPr>
          <p:cNvSpPr>
            <a:spLocks noGrp="1" noRot="1" noMove="1" noResize="1" noEditPoints="1" noAdjustHandles="1" noChangeArrowheads="1" noChangeShapeType="1"/>
          </p:cNvSpPr>
          <p:nvPr/>
        </p:nvSpPr>
        <p:spPr>
          <a:xfrm>
            <a:off x="5398467" y="162048"/>
            <a:ext cx="1371600" cy="1371600"/>
          </a:xfrm>
          <a:prstGeom prst="ellipse">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5390639"/>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74673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738663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E1C691-D749-333E-AFFA-3D2B3758810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7E56AE9C-CE25-B782-1750-6A181FB9F65C}"/>
              </a:ext>
            </a:extLst>
          </p:cNvPr>
          <p:cNvSpPr>
            <a:spLocks noGrp="1" noRot="1" noMove="1" noResize="1" noEditPoints="1" noAdjustHandles="1" noChangeArrowheads="1" noChangeShapeType="1"/>
          </p:cNvSpPr>
          <p:nvPr>
            <p:ph type="title"/>
          </p:nvPr>
        </p:nvSpPr>
        <p:spPr>
          <a:xfrm>
            <a:off x="838200" y="3429000"/>
            <a:ext cx="10515600" cy="1325563"/>
          </a:xfrm>
        </p:spPr>
        <p:txBody>
          <a:bodyPr>
            <a:noAutofit/>
          </a:bodyPr>
          <a:lstStyle/>
          <a:p>
            <a:pPr>
              <a:lnSpc>
                <a:spcPct val="100000"/>
              </a:lnSpc>
            </a:pPr>
            <a:r>
              <a:rPr lang="en-US" sz="4800" dirty="0"/>
              <a:t>Discussion Guide</a:t>
            </a:r>
            <a:br>
              <a:rPr lang="en-US" sz="4800" dirty="0"/>
            </a:br>
            <a:r>
              <a:rPr lang="en-US" sz="4800" dirty="0">
                <a:solidFill>
                  <a:srgbClr val="002060"/>
                </a:solidFill>
              </a:rPr>
              <a:t>Responding in </a:t>
            </a:r>
            <a:r>
              <a:rPr lang="en-US" sz="4800" dirty="0">
                <a:solidFill>
                  <a:srgbClr val="C00000"/>
                </a:solidFill>
              </a:rPr>
              <a:t>Hot</a:t>
            </a:r>
            <a:r>
              <a:rPr lang="en-US" sz="4800" dirty="0"/>
              <a:t> </a:t>
            </a:r>
            <a:r>
              <a:rPr lang="en-US" sz="4800" dirty="0">
                <a:solidFill>
                  <a:srgbClr val="002060"/>
                </a:solidFill>
              </a:rPr>
              <a:t>Moments</a:t>
            </a:r>
          </a:p>
        </p:txBody>
      </p:sp>
      <p:grpSp>
        <p:nvGrpSpPr>
          <p:cNvPr id="17" name="Tabs">
            <a:extLst>
              <a:ext uri="{FF2B5EF4-FFF2-40B4-BE49-F238E27FC236}">
                <a16:creationId xmlns:a16="http://schemas.microsoft.com/office/drawing/2014/main" id="{8D247AA4-B866-6BEA-45E7-051500BD78C2}"/>
              </a:ext>
            </a:extLst>
          </p:cNvPr>
          <p:cNvGrpSpPr>
            <a:grpSpLocks noGrp="1" noUngrp="1" noRot="1" noMove="1" noResize="1"/>
          </p:cNvGrpSpPr>
          <p:nvPr/>
        </p:nvGrpSpPr>
        <p:grpSpPr>
          <a:xfrm>
            <a:off x="132926" y="6441535"/>
            <a:ext cx="6637141" cy="281739"/>
            <a:chOff x="132926" y="6441535"/>
            <a:chExt cx="6637141" cy="281739"/>
          </a:xfrm>
        </p:grpSpPr>
        <p:sp>
          <p:nvSpPr>
            <p:cNvPr id="18" name="TextBox Problem Solve">
              <a:hlinkClick r:id="rId3" action="ppaction://hlinksldjump"/>
              <a:extLst>
                <a:ext uri="{FF2B5EF4-FFF2-40B4-BE49-F238E27FC236}">
                  <a16:creationId xmlns:a16="http://schemas.microsoft.com/office/drawing/2014/main" id="{649F2917-A84B-3B41-7F66-D5C156F6872C}"/>
                </a:ext>
              </a:extLst>
            </p:cNvPr>
            <p:cNvSpPr txBox="1">
              <a:spLocks noGrp="1" noRot="1" noMove="1" noResize="1" noEditPoints="1" noAdjustHandles="1" noChangeArrowheads="1" noChangeShapeType="1"/>
            </p:cNvSpPr>
            <p:nvPr/>
          </p:nvSpPr>
          <p:spPr>
            <a:xfrm>
              <a:off x="5215587" y="6448954"/>
              <a:ext cx="1554480" cy="274320"/>
            </a:xfrm>
            <a:prstGeom prst="round2SameRect">
              <a:avLst/>
            </a:prstGeom>
            <a:solidFill>
              <a:srgbClr val="1F3864"/>
            </a:solidFill>
            <a:ln>
              <a:noFill/>
            </a:ln>
          </p:spPr>
          <p:txBody>
            <a:bodyPr vert="horz" wrap="square" rtlCol="0" anchor="ctr" anchorCtr="0">
              <a:noAutofit/>
            </a:bodyPr>
            <a:lstStyle/>
            <a:p>
              <a:r>
                <a:rPr lang="en-US" sz="1400" b="1" dirty="0">
                  <a:solidFill>
                    <a:schemeClr val="bg1"/>
                  </a:solidFill>
                  <a:latin typeface="Century Gothic" panose="020B0502020202020204" pitchFamily="34" charset="0"/>
                </a:rPr>
                <a:t>Problem Solve</a:t>
              </a:r>
            </a:p>
          </p:txBody>
        </p:sp>
        <p:sp>
          <p:nvSpPr>
            <p:cNvPr id="19" name="TextBox Practice">
              <a:hlinkClick r:id="rId4" action="ppaction://hlinksldjump"/>
              <a:extLst>
                <a:ext uri="{FF2B5EF4-FFF2-40B4-BE49-F238E27FC236}">
                  <a16:creationId xmlns:a16="http://schemas.microsoft.com/office/drawing/2014/main" id="{99D8F8B1-7471-5B3D-8989-3A08B956F3A4}"/>
                </a:ext>
              </a:extLst>
            </p:cNvPr>
            <p:cNvSpPr txBox="1">
              <a:spLocks noGrp="1" noRot="1" noMove="1" noResize="1" noEditPoints="1" noAdjustHandles="1" noChangeArrowheads="1" noChangeShapeType="1"/>
            </p:cNvSpPr>
            <p:nvPr/>
          </p:nvSpPr>
          <p:spPr>
            <a:xfrm>
              <a:off x="3517103" y="6448157"/>
              <a:ext cx="1554480" cy="274320"/>
            </a:xfrm>
            <a:prstGeom prst="round2SameRect">
              <a:avLst/>
            </a:prstGeom>
            <a:solidFill>
              <a:srgbClr val="583C92"/>
            </a:solidFill>
          </p:spPr>
          <p:txBody>
            <a:bodyPr vert="horz" wrap="square" rtlCol="0" anchor="ctr" anchorCtr="0">
              <a:noAutofit/>
            </a:bodyPr>
            <a:lstStyle/>
            <a:p>
              <a:r>
                <a:rPr lang="en-US" sz="1400" b="1" dirty="0">
                  <a:solidFill>
                    <a:schemeClr val="bg1"/>
                  </a:solidFill>
                  <a:latin typeface="Century Gothic" panose="020B0502020202020204" pitchFamily="34" charset="0"/>
                </a:rPr>
                <a:t>Practice</a:t>
              </a:r>
            </a:p>
          </p:txBody>
        </p:sp>
        <p:sp>
          <p:nvSpPr>
            <p:cNvPr id="20" name="TextBox Reinforce">
              <a:hlinkClick r:id="rId5" action="ppaction://hlinksldjump"/>
              <a:extLst>
                <a:ext uri="{FF2B5EF4-FFF2-40B4-BE49-F238E27FC236}">
                  <a16:creationId xmlns:a16="http://schemas.microsoft.com/office/drawing/2014/main" id="{F7FE5201-7EE4-B7E3-93D4-4CE214229573}"/>
                </a:ext>
              </a:extLst>
            </p:cNvPr>
            <p:cNvSpPr txBox="1">
              <a:spLocks noGrp="1" noRot="1" noMove="1" noResize="1" noEditPoints="1" noAdjustHandles="1" noChangeArrowheads="1" noChangeShapeType="1"/>
            </p:cNvSpPr>
            <p:nvPr/>
          </p:nvSpPr>
          <p:spPr>
            <a:xfrm>
              <a:off x="1846225" y="6441535"/>
              <a:ext cx="1554480" cy="274320"/>
            </a:xfrm>
            <a:prstGeom prst="round2SameRect">
              <a:avLst/>
            </a:prstGeom>
            <a:solidFill>
              <a:srgbClr val="0070C0"/>
            </a:solidFill>
          </p:spPr>
          <p:txBody>
            <a:bodyPr vert="horz" wrap="square" rtlCol="0" anchor="ctr" anchorCtr="0">
              <a:noAutofit/>
            </a:bodyPr>
            <a:lstStyle/>
            <a:p>
              <a:r>
                <a:rPr lang="en-US" sz="1400" b="1" dirty="0">
                  <a:solidFill>
                    <a:schemeClr val="bg1"/>
                  </a:solidFill>
                  <a:latin typeface="Century Gothic" panose="020B0502020202020204" pitchFamily="34" charset="0"/>
                </a:rPr>
                <a:t>Reinforce</a:t>
              </a:r>
            </a:p>
          </p:txBody>
        </p:sp>
        <p:sp>
          <p:nvSpPr>
            <p:cNvPr id="21" name="TextBox Connect">
              <a:hlinkClick r:id="rId6" action="ppaction://hlinksldjump"/>
              <a:extLst>
                <a:ext uri="{FF2B5EF4-FFF2-40B4-BE49-F238E27FC236}">
                  <a16:creationId xmlns:a16="http://schemas.microsoft.com/office/drawing/2014/main" id="{8D8CB7BD-9220-3C57-B39A-B18A920D6C5F}"/>
                </a:ext>
              </a:extLst>
            </p:cNvPr>
            <p:cNvSpPr txBox="1">
              <a:spLocks noGrp="1" noRot="1" noMove="1" noResize="1" noEditPoints="1" noAdjustHandles="1" noChangeArrowheads="1" noChangeShapeType="1"/>
            </p:cNvSpPr>
            <p:nvPr/>
          </p:nvSpPr>
          <p:spPr>
            <a:xfrm>
              <a:off x="132926" y="6441535"/>
              <a:ext cx="1554480" cy="274320"/>
            </a:xfrm>
            <a:prstGeom prst="round2SameRect">
              <a:avLst/>
            </a:prstGeom>
            <a:solidFill>
              <a:srgbClr val="6B8E23"/>
            </a:solidFill>
          </p:spPr>
          <p:txBody>
            <a:bodyPr vert="horz" wrap="square" rtlCol="0" anchor="ctr" anchorCtr="0">
              <a:noAutofit/>
            </a:bodyPr>
            <a:lstStyle/>
            <a:p>
              <a:r>
                <a:rPr lang="en-US" sz="1400" b="1" dirty="0">
                  <a:solidFill>
                    <a:schemeClr val="bg1"/>
                  </a:solidFill>
                  <a:latin typeface="Century Gothic" panose="020B0502020202020204" pitchFamily="34" charset="0"/>
                </a:rPr>
                <a:t>Connect</a:t>
              </a:r>
            </a:p>
          </p:txBody>
        </p:sp>
      </p:grpSp>
      <p:sp>
        <p:nvSpPr>
          <p:cNvPr id="2" name="Link to Home">
            <a:hlinkClick r:id="rId7" action="ppaction://hlinksldjump"/>
            <a:extLst>
              <a:ext uri="{FF2B5EF4-FFF2-40B4-BE49-F238E27FC236}">
                <a16:creationId xmlns:a16="http://schemas.microsoft.com/office/drawing/2014/main" id="{C41FA656-89E2-6F45-0AF2-4C9BEF445E7B}"/>
              </a:ext>
            </a:extLst>
          </p:cNvPr>
          <p:cNvSpPr>
            <a:spLocks noGrp="1" noRot="1" noMove="1" noResize="1" noEditPoints="1" noAdjustHandles="1" noChangeArrowheads="1" noChangeShapeType="1"/>
          </p:cNvSpPr>
          <p:nvPr/>
        </p:nvSpPr>
        <p:spPr>
          <a:xfrm>
            <a:off x="5398467" y="1597306"/>
            <a:ext cx="1371600" cy="1371600"/>
          </a:xfrm>
          <a:prstGeom prst="ellipse">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slz="http://schemas.microsoft.com/office/powerpoint/2016/slidezoom">
        <mc:Choice Requires="pslz">
          <p:graphicFrame>
            <p:nvGraphicFramePr>
              <p:cNvPr id="3" name="Slide Zoom 2">
                <a:extLst>
                  <a:ext uri="{FF2B5EF4-FFF2-40B4-BE49-F238E27FC236}">
                    <a16:creationId xmlns:a16="http://schemas.microsoft.com/office/drawing/2014/main" id="{A6E7E228-F2CD-4973-0451-C6579C93BE09}"/>
                  </a:ext>
                </a:extLst>
              </p:cNvPr>
              <p:cNvGraphicFramePr>
                <a:graphicFrameLocks noChangeAspect="1"/>
              </p:cNvGraphicFramePr>
              <p:nvPr>
                <p:extLst>
                  <p:ext uri="{D42A27DB-BD31-4B8C-83A1-F6EECF244321}">
                    <p14:modId xmlns:p14="http://schemas.microsoft.com/office/powerpoint/2010/main" val="3355705911"/>
                  </p:ext>
                </p:extLst>
              </p:nvPr>
            </p:nvGraphicFramePr>
            <p:xfrm>
              <a:off x="10408670" y="205418"/>
              <a:ext cx="1600091" cy="900051"/>
            </p:xfrm>
            <a:graphic>
              <a:graphicData uri="http://schemas.microsoft.com/office/powerpoint/2016/slidezoom">
                <pslz:sldZm>
                  <pslz:sldZmObj sldId="715" cId="1326451660">
                    <pslz:zmPr id="{88482059-A69E-4441-9E17-9407A2717A37}" returnToParent="0" transitionDur="1000">
                      <p166:blipFill xmlns:p166="http://schemas.microsoft.com/office/powerpoint/2016/6/main">
                        <a:blip r:embed="rId8"/>
                        <a:stretch>
                          <a:fillRect/>
                        </a:stretch>
                      </p166:blipFill>
                      <p166:spPr xmlns:p166="http://schemas.microsoft.com/office/powerpoint/2016/6/main">
                        <a:xfrm>
                          <a:off x="0" y="0"/>
                          <a:ext cx="1600091" cy="900051"/>
                        </a:xfrm>
                        <a:prstGeom prst="rect">
                          <a:avLst/>
                        </a:prstGeom>
                        <a:ln w="3175">
                          <a:solidFill>
                            <a:prstClr val="ltGray"/>
                          </a:solidFill>
                        </a:ln>
                      </p166:spPr>
                    </pslz:zmPr>
                  </pslz:sldZmObj>
                </pslz:sldZm>
              </a:graphicData>
            </a:graphic>
          </p:graphicFrame>
        </mc:Choice>
        <mc:Fallback xmlns="">
          <p:pic>
            <p:nvPicPr>
              <p:cNvPr id="3" name="Slide Zoom 2">
                <a:extLst>
                  <a:ext uri="{FF2B5EF4-FFF2-40B4-BE49-F238E27FC236}">
                    <a16:creationId xmlns:a16="http://schemas.microsoft.com/office/drawing/2014/main" id="{A6E7E228-F2CD-4973-0451-C6579C93BE09}"/>
                  </a:ext>
                </a:extLst>
              </p:cNvPr>
              <p:cNvPicPr>
                <a:picLocks noGrp="1" noRot="1" noChangeAspect="1" noMove="1" noResize="1" noEditPoints="1" noAdjustHandles="1" noChangeArrowheads="1" noChangeShapeType="1"/>
              </p:cNvPicPr>
              <p:nvPr/>
            </p:nvPicPr>
            <p:blipFill>
              <a:blip r:embed="rId9"/>
              <a:stretch>
                <a:fillRect/>
              </a:stretch>
            </p:blipFill>
            <p:spPr>
              <a:xfrm>
                <a:off x="10408670" y="205418"/>
                <a:ext cx="1600091" cy="900051"/>
              </a:xfrm>
              <a:prstGeom prst="rect">
                <a:avLst/>
              </a:prstGeom>
              <a:ln w="3175">
                <a:solidFill>
                  <a:prstClr val="ltGray"/>
                </a:solidFill>
              </a:ln>
            </p:spPr>
          </p:pic>
        </mc:Fallback>
      </mc:AlternateContent>
    </p:spTree>
    <p:extLst>
      <p:ext uri="{BB962C8B-B14F-4D97-AF65-F5344CB8AC3E}">
        <p14:creationId xmlns:p14="http://schemas.microsoft.com/office/powerpoint/2010/main" val="3812732791"/>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612CF7-4C51-8032-A69E-FF0AD4DC1F85}"/>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734E37CA-87BF-53CD-2AF1-99222A8E9F11}"/>
              </a:ext>
            </a:extLst>
          </p:cNvPr>
          <p:cNvSpPr txBox="1">
            <a:spLocks noGrp="1" noRot="1" noMove="1" noResize="1" noEditPoints="1" noAdjustHandles="1" noChangeArrowheads="1" noChangeShapeType="1"/>
          </p:cNvSpPr>
          <p:nvPr/>
        </p:nvSpPr>
        <p:spPr>
          <a:xfrm>
            <a:off x="293536" y="2103437"/>
            <a:ext cx="11604928" cy="1325563"/>
          </a:xfrm>
          <a:prstGeom prst="rect">
            <a:avLst/>
          </a:prstGeom>
        </p:spPr>
        <p:txBody>
          <a:bodyPr/>
          <a:lstStyle>
            <a:lvl1pPr algn="ctr" defTabSz="914400" rtl="0" eaLnBrk="1" latinLnBrk="0" hangingPunct="1">
              <a:lnSpc>
                <a:spcPct val="90000"/>
              </a:lnSpc>
              <a:spcBef>
                <a:spcPct val="0"/>
              </a:spcBef>
              <a:buNone/>
              <a:defRPr sz="4400" b="1" kern="1200">
                <a:solidFill>
                  <a:srgbClr val="293360"/>
                </a:solidFill>
                <a:latin typeface="+mn-lt"/>
                <a:ea typeface="+mj-ea"/>
                <a:cs typeface="+mj-cs"/>
              </a:defRPr>
            </a:lvl1pPr>
          </a:lstStyle>
          <a:p>
            <a:r>
              <a:rPr lang="en-US" sz="6000" dirty="0">
                <a:solidFill>
                  <a:srgbClr val="6B8E23"/>
                </a:solidFill>
              </a:rPr>
              <a:t>Sprouts</a:t>
            </a:r>
          </a:p>
          <a:p>
            <a:r>
              <a:rPr lang="en-US" sz="4800" spc="300" dirty="0">
                <a:solidFill>
                  <a:srgbClr val="6B8E23"/>
                </a:solidFill>
              </a:rPr>
              <a:t>Discussion Guides</a:t>
            </a:r>
          </a:p>
        </p:txBody>
      </p:sp>
      <p:grpSp>
        <p:nvGrpSpPr>
          <p:cNvPr id="22" name="Group 21">
            <a:extLst>
              <a:ext uri="{FF2B5EF4-FFF2-40B4-BE49-F238E27FC236}">
                <a16:creationId xmlns:a16="http://schemas.microsoft.com/office/drawing/2014/main" id="{0BD28151-1263-F14D-52A8-85E238FCEE08}"/>
              </a:ext>
            </a:extLst>
          </p:cNvPr>
          <p:cNvGrpSpPr>
            <a:grpSpLocks noGrp="1" noUngrp="1" noRot="1" noMove="1" noResize="1"/>
          </p:cNvGrpSpPr>
          <p:nvPr/>
        </p:nvGrpSpPr>
        <p:grpSpPr>
          <a:xfrm>
            <a:off x="2648209" y="3735546"/>
            <a:ext cx="6895583" cy="949380"/>
            <a:chOff x="2393228" y="3659694"/>
            <a:chExt cx="6895583" cy="949380"/>
          </a:xfrm>
        </p:grpSpPr>
        <p:pic>
          <p:nvPicPr>
            <p:cNvPr id="10" name="Packet - Red" descr="Seeds with solid fill">
              <a:hlinkClick r:id="rId3" action="ppaction://hlinksldjump"/>
              <a:extLst>
                <a:ext uri="{FF2B5EF4-FFF2-40B4-BE49-F238E27FC236}">
                  <a16:creationId xmlns:a16="http://schemas.microsoft.com/office/drawing/2014/main" id="{804A60F7-D89C-5BB8-21D2-F6C1A3CB52F7}"/>
                </a:ext>
              </a:extLst>
            </p:cNvPr>
            <p:cNvPicPr>
              <a:picLocks noGrp="1" noRot="1" noChangeAspect="1" noMove="1" noResize="1" noEditPoints="1" noAdjustHandles="1" noChangeArrowheads="1" noChangeShapeType="1" noCrop="1"/>
            </p:cNvPicPr>
            <p:nvPr/>
          </p:nvPicPr>
          <p:blipFill>
            <a:blip r:embed="rId4">
              <a:extLst>
                <a:ext uri="{96DAC541-7B7A-43D3-8B79-37D633B846F1}">
                  <asvg:svgBlip xmlns:asvg="http://schemas.microsoft.com/office/drawing/2016/SVG/main" r:embed="rId5"/>
                </a:ext>
              </a:extLst>
            </a:blip>
            <a:stretch>
              <a:fillRect/>
            </a:stretch>
          </p:blipFill>
          <p:spPr>
            <a:xfrm>
              <a:off x="6380684" y="3669536"/>
              <a:ext cx="914400" cy="914400"/>
            </a:xfrm>
            <a:prstGeom prst="rect">
              <a:avLst/>
            </a:prstGeom>
          </p:spPr>
        </p:pic>
        <p:pic>
          <p:nvPicPr>
            <p:cNvPr id="13" name="Packet - Blue" descr="Seeds with solid fill">
              <a:hlinkClick r:id="rId6" action="ppaction://hlinksldjump"/>
              <a:extLst>
                <a:ext uri="{FF2B5EF4-FFF2-40B4-BE49-F238E27FC236}">
                  <a16:creationId xmlns:a16="http://schemas.microsoft.com/office/drawing/2014/main" id="{887855D4-BA60-759D-EE53-D9726C0E04D6}"/>
                </a:ext>
              </a:extLst>
            </p:cNvPr>
            <p:cNvPicPr>
              <a:picLocks noGrp="1" noRot="1" noChangeAspect="1" noMove="1" noResize="1" noEditPoints="1" noAdjustHandles="1" noChangeArrowheads="1" noChangeShapeType="1" noCrop="1"/>
            </p:cNvPicPr>
            <p:nvPr/>
          </p:nvPicPr>
          <p:blipFill>
            <a:blip r:embed="rId7">
              <a:extLst>
                <a:ext uri="{96DAC541-7B7A-43D3-8B79-37D633B846F1}">
                  <asvg:svgBlip xmlns:asvg="http://schemas.microsoft.com/office/drawing/2016/SVG/main" r:embed="rId8"/>
                </a:ext>
              </a:extLst>
            </a:blip>
            <a:stretch>
              <a:fillRect/>
            </a:stretch>
          </p:blipFill>
          <p:spPr>
            <a:xfrm>
              <a:off x="8374411" y="3659694"/>
              <a:ext cx="914400" cy="914400"/>
            </a:xfrm>
            <a:prstGeom prst="rect">
              <a:avLst/>
            </a:prstGeom>
          </p:spPr>
        </p:pic>
        <p:pic>
          <p:nvPicPr>
            <p:cNvPr id="7" name="Packet - Green" descr="Seeds with solid fill">
              <a:hlinkClick r:id="rId9" action="ppaction://hlinksldjump"/>
              <a:extLst>
                <a:ext uri="{FF2B5EF4-FFF2-40B4-BE49-F238E27FC236}">
                  <a16:creationId xmlns:a16="http://schemas.microsoft.com/office/drawing/2014/main" id="{28BCC1A3-B9A5-BCEA-7768-320E96ADED6F}"/>
                </a:ext>
              </a:extLst>
            </p:cNvPr>
            <p:cNvPicPr>
              <a:picLocks noGrp="1" noRot="1" noChangeAspect="1" noMove="1" noResize="1" noEditPoints="1" noAdjustHandles="1" noChangeArrowheads="1" noChangeShapeType="1" noCrop="1"/>
            </p:cNvPicPr>
            <p:nvPr/>
          </p:nvPicPr>
          <p:blipFill>
            <a:blip r:embed="rId10">
              <a:extLst>
                <a:ext uri="{96DAC541-7B7A-43D3-8B79-37D633B846F1}">
                  <asvg:svgBlip xmlns:asvg="http://schemas.microsoft.com/office/drawing/2016/SVG/main" r:embed="rId11"/>
                </a:ext>
              </a:extLst>
            </a:blip>
            <a:stretch>
              <a:fillRect/>
            </a:stretch>
          </p:blipFill>
          <p:spPr>
            <a:xfrm>
              <a:off x="4386956" y="3692981"/>
              <a:ext cx="914400" cy="914400"/>
            </a:xfrm>
            <a:prstGeom prst="rect">
              <a:avLst/>
            </a:prstGeom>
          </p:spPr>
        </p:pic>
        <p:pic>
          <p:nvPicPr>
            <p:cNvPr id="3" name="Packet - Purple" descr="Seeds with solid fill">
              <a:hlinkClick r:id="" action="ppaction://hlinkshowjump?jump=nextslide"/>
              <a:extLst>
                <a:ext uri="{FF2B5EF4-FFF2-40B4-BE49-F238E27FC236}">
                  <a16:creationId xmlns:a16="http://schemas.microsoft.com/office/drawing/2014/main" id="{28D942AE-AAB7-916E-40B3-AB3C3990FEC6}"/>
                </a:ext>
              </a:extLst>
            </p:cNvPr>
            <p:cNvPicPr>
              <a:picLocks noGrp="1" noRot="1" noChangeAspect="1" noMove="1" noResize="1" noEditPoints="1" noAdjustHandles="1" noChangeArrowheads="1" noChangeShapeType="1" noCrop="1"/>
            </p:cNvPicPr>
            <p:nvPr/>
          </p:nvPicPr>
          <p:blipFill>
            <a:blip r:embed="rId12">
              <a:extLst>
                <a:ext uri="{96DAC541-7B7A-43D3-8B79-37D633B846F1}">
                  <asvg:svgBlip xmlns:asvg="http://schemas.microsoft.com/office/drawing/2016/SVG/main" r:embed="rId13"/>
                </a:ext>
              </a:extLst>
            </a:blip>
            <a:stretch>
              <a:fillRect/>
            </a:stretch>
          </p:blipFill>
          <p:spPr>
            <a:xfrm>
              <a:off x="2393228" y="3694674"/>
              <a:ext cx="914400" cy="914400"/>
            </a:xfrm>
            <a:prstGeom prst="rect">
              <a:avLst/>
            </a:prstGeom>
          </p:spPr>
        </p:pic>
      </p:grpSp>
      <p:sp>
        <p:nvSpPr>
          <p:cNvPr id="2" name="Oval 1">
            <a:extLst>
              <a:ext uri="{FF2B5EF4-FFF2-40B4-BE49-F238E27FC236}">
                <a16:creationId xmlns:a16="http://schemas.microsoft.com/office/drawing/2014/main" id="{5F77D48B-4743-5B89-D9BD-00BF0353A2E8}"/>
              </a:ext>
            </a:extLst>
          </p:cNvPr>
          <p:cNvSpPr>
            <a:spLocks noGrp="1" noRot="1" noMove="1" noResize="1" noEditPoints="1" noAdjustHandles="1" noChangeArrowheads="1" noChangeShapeType="1"/>
          </p:cNvSpPr>
          <p:nvPr/>
        </p:nvSpPr>
        <p:spPr>
          <a:xfrm>
            <a:off x="3667125" y="5295899"/>
            <a:ext cx="302041" cy="257175"/>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9E47F9CD-7427-C1DB-37D3-4005CCE164CD}"/>
              </a:ext>
            </a:extLst>
          </p:cNvPr>
          <p:cNvSpPr>
            <a:spLocks noGrp="1" noRot="1" noMove="1" noResize="1" noEditPoints="1" noAdjustHandles="1" noChangeArrowheads="1" noChangeShapeType="1"/>
          </p:cNvSpPr>
          <p:nvPr/>
        </p:nvSpPr>
        <p:spPr>
          <a:xfrm>
            <a:off x="5512046" y="5259703"/>
            <a:ext cx="302041" cy="257175"/>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651E47D3-29B4-F9D3-FD53-D23ACD37AD28}"/>
              </a:ext>
            </a:extLst>
          </p:cNvPr>
          <p:cNvSpPr>
            <a:spLocks noGrp="1" noRot="1" noMove="1" noResize="1" noEditPoints="1" noAdjustHandles="1" noChangeArrowheads="1" noChangeShapeType="1"/>
          </p:cNvSpPr>
          <p:nvPr/>
        </p:nvSpPr>
        <p:spPr>
          <a:xfrm>
            <a:off x="7220764" y="5295899"/>
            <a:ext cx="302041" cy="257175"/>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63E99000-5FA8-B445-3664-BC74AB8D93DF}"/>
              </a:ext>
            </a:extLst>
          </p:cNvPr>
          <p:cNvSpPr>
            <a:spLocks noGrp="1" noRot="1" noMove="1" noResize="1" noEditPoints="1" noAdjustHandles="1" noChangeArrowheads="1" noChangeShapeType="1"/>
          </p:cNvSpPr>
          <p:nvPr/>
        </p:nvSpPr>
        <p:spPr>
          <a:xfrm>
            <a:off x="9235946" y="5259703"/>
            <a:ext cx="302041" cy="257175"/>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A46FC562-1FA3-C40B-3672-040881429AA6}"/>
              </a:ext>
            </a:extLst>
          </p:cNvPr>
          <p:cNvSpPr txBox="1">
            <a:spLocks noGrp="1" noRot="1" noMove="1" noResize="1" noEditPoints="1" noAdjustHandles="1" noChangeArrowheads="1" noChangeShapeType="1"/>
          </p:cNvSpPr>
          <p:nvPr/>
        </p:nvSpPr>
        <p:spPr>
          <a:xfrm>
            <a:off x="2420811" y="4649946"/>
            <a:ext cx="1412507" cy="646331"/>
          </a:xfrm>
          <a:prstGeom prst="rect">
            <a:avLst/>
          </a:prstGeom>
          <a:noFill/>
        </p:spPr>
        <p:txBody>
          <a:bodyPr wrap="square">
            <a:spAutoFit/>
          </a:bodyPr>
          <a:lstStyle/>
          <a:p>
            <a:pPr algn="ctr"/>
            <a:r>
              <a:rPr lang="en-US" sz="1800" b="1" dirty="0">
                <a:solidFill>
                  <a:srgbClr val="583C92"/>
                </a:solidFill>
              </a:rPr>
              <a:t>Recognizing Cues</a:t>
            </a:r>
          </a:p>
        </p:txBody>
      </p:sp>
      <p:sp>
        <p:nvSpPr>
          <p:cNvPr id="17" name="TextBox 16">
            <a:extLst>
              <a:ext uri="{FF2B5EF4-FFF2-40B4-BE49-F238E27FC236}">
                <a16:creationId xmlns:a16="http://schemas.microsoft.com/office/drawing/2014/main" id="{AA3C381E-6AF8-CDE0-8790-85E0134880EC}"/>
              </a:ext>
            </a:extLst>
          </p:cNvPr>
          <p:cNvSpPr txBox="1">
            <a:spLocks noGrp="1" noRot="1" noMove="1" noResize="1" noEditPoints="1" noAdjustHandles="1" noChangeArrowheads="1" noChangeShapeType="1"/>
          </p:cNvSpPr>
          <p:nvPr/>
        </p:nvSpPr>
        <p:spPr>
          <a:xfrm>
            <a:off x="4255716" y="4659788"/>
            <a:ext cx="1609793" cy="646331"/>
          </a:xfrm>
          <a:prstGeom prst="rect">
            <a:avLst/>
          </a:prstGeom>
          <a:noFill/>
        </p:spPr>
        <p:txBody>
          <a:bodyPr wrap="square">
            <a:spAutoFit/>
          </a:bodyPr>
          <a:lstStyle/>
          <a:p>
            <a:pPr algn="ctr"/>
            <a:r>
              <a:rPr lang="en-US" sz="1800" b="1" dirty="0">
                <a:solidFill>
                  <a:srgbClr val="6B8E23"/>
                </a:solidFill>
              </a:rPr>
              <a:t>Understanding Cues</a:t>
            </a:r>
          </a:p>
        </p:txBody>
      </p:sp>
      <p:sp>
        <p:nvSpPr>
          <p:cNvPr id="18" name="TextBox 17">
            <a:extLst>
              <a:ext uri="{FF2B5EF4-FFF2-40B4-BE49-F238E27FC236}">
                <a16:creationId xmlns:a16="http://schemas.microsoft.com/office/drawing/2014/main" id="{C6354DAA-C6EA-663D-53AC-C8314816F12A}"/>
              </a:ext>
            </a:extLst>
          </p:cNvPr>
          <p:cNvSpPr txBox="1">
            <a:spLocks noGrp="1" noRot="1" noMove="1" noResize="1" noEditPoints="1" noAdjustHandles="1" noChangeArrowheads="1" noChangeShapeType="1"/>
          </p:cNvSpPr>
          <p:nvPr/>
        </p:nvSpPr>
        <p:spPr>
          <a:xfrm>
            <a:off x="6326493" y="4610668"/>
            <a:ext cx="1548000" cy="646331"/>
          </a:xfrm>
          <a:prstGeom prst="rect">
            <a:avLst/>
          </a:prstGeom>
          <a:noFill/>
        </p:spPr>
        <p:txBody>
          <a:bodyPr wrap="square">
            <a:spAutoFit/>
          </a:bodyPr>
          <a:lstStyle/>
          <a:p>
            <a:pPr algn="ctr"/>
            <a:r>
              <a:rPr lang="en-US" sz="1800" b="1" dirty="0">
                <a:solidFill>
                  <a:srgbClr val="002060"/>
                </a:solidFill>
              </a:rPr>
              <a:t>Responding in </a:t>
            </a:r>
          </a:p>
          <a:p>
            <a:pPr algn="ctr"/>
            <a:r>
              <a:rPr lang="en-US" sz="1800" b="1" dirty="0">
                <a:solidFill>
                  <a:srgbClr val="C00000"/>
                </a:solidFill>
              </a:rPr>
              <a:t>Hot</a:t>
            </a:r>
            <a:r>
              <a:rPr lang="en-US" sz="1800" b="1" dirty="0">
                <a:solidFill>
                  <a:srgbClr val="002060"/>
                </a:solidFill>
              </a:rPr>
              <a:t> Moments</a:t>
            </a:r>
          </a:p>
        </p:txBody>
      </p:sp>
      <p:sp>
        <p:nvSpPr>
          <p:cNvPr id="23" name="TextBox 22">
            <a:extLst>
              <a:ext uri="{FF2B5EF4-FFF2-40B4-BE49-F238E27FC236}">
                <a16:creationId xmlns:a16="http://schemas.microsoft.com/office/drawing/2014/main" id="{C908587B-FA0C-75FE-11B5-A27903627C7C}"/>
              </a:ext>
            </a:extLst>
          </p:cNvPr>
          <p:cNvSpPr txBox="1">
            <a:spLocks noGrp="1" noRot="1" noMove="1" noResize="1" noEditPoints="1" noAdjustHandles="1" noChangeArrowheads="1" noChangeShapeType="1"/>
          </p:cNvSpPr>
          <p:nvPr/>
        </p:nvSpPr>
        <p:spPr>
          <a:xfrm>
            <a:off x="8312591" y="4610668"/>
            <a:ext cx="1609793" cy="646331"/>
          </a:xfrm>
          <a:prstGeom prst="rect">
            <a:avLst/>
          </a:prstGeom>
          <a:noFill/>
        </p:spPr>
        <p:txBody>
          <a:bodyPr wrap="square">
            <a:spAutoFit/>
          </a:bodyPr>
          <a:lstStyle/>
          <a:p>
            <a:pPr algn="ctr"/>
            <a:r>
              <a:rPr lang="en-US" sz="1800" b="1" dirty="0">
                <a:solidFill>
                  <a:srgbClr val="002060"/>
                </a:solidFill>
              </a:rPr>
              <a:t>Responding in </a:t>
            </a:r>
          </a:p>
          <a:p>
            <a:pPr algn="ctr"/>
            <a:r>
              <a:rPr lang="en-US" sz="1800" b="1" dirty="0">
                <a:solidFill>
                  <a:srgbClr val="0070C0"/>
                </a:solidFill>
              </a:rPr>
              <a:t>Cool</a:t>
            </a:r>
            <a:r>
              <a:rPr lang="en-US" sz="1800" b="1" dirty="0">
                <a:solidFill>
                  <a:srgbClr val="002060"/>
                </a:solidFill>
              </a:rPr>
              <a:t> Moments</a:t>
            </a:r>
          </a:p>
        </p:txBody>
      </p:sp>
    </p:spTree>
    <p:extLst>
      <p:ext uri="{BB962C8B-B14F-4D97-AF65-F5344CB8AC3E}">
        <p14:creationId xmlns:p14="http://schemas.microsoft.com/office/powerpoint/2010/main" val="13264516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67281B-F6CC-86D8-EFF0-C3FE15427106}"/>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E4B6B8BC-21D1-CDB1-0629-242293402CD0}"/>
              </a:ext>
            </a:extLst>
          </p:cNvPr>
          <p:cNvSpPr txBox="1">
            <a:spLocks noGrp="1" noRot="1" noMove="1" noResize="1" noEditPoints="1" noAdjustHandles="1" noChangeArrowheads="1" noChangeShapeType="1"/>
          </p:cNvSpPr>
          <p:nvPr/>
        </p:nvSpPr>
        <p:spPr>
          <a:xfrm>
            <a:off x="2363862" y="2222422"/>
            <a:ext cx="7464263" cy="2739853"/>
          </a:xfrm>
          <a:prstGeom prst="rect">
            <a:avLst/>
          </a:prstGeom>
          <a:noFill/>
          <a:ln>
            <a:noFill/>
          </a:ln>
        </p:spPr>
        <p:txBody>
          <a:bodyPr wrap="square" rtlCol="0">
            <a:spAutoFit/>
          </a:bodyPr>
          <a:lstStyle/>
          <a:p>
            <a:pPr>
              <a:lnSpc>
                <a:spcPct val="125000"/>
              </a:lnSpc>
              <a:spcBef>
                <a:spcPts val="600"/>
              </a:spcBef>
              <a:spcAft>
                <a:spcPts val="1200"/>
              </a:spcAft>
            </a:pPr>
            <a:r>
              <a:rPr lang="en-US" sz="3200" b="1" dirty="0">
                <a:solidFill>
                  <a:srgbClr val="6B8E23"/>
                </a:solidFill>
              </a:rPr>
              <a:t>Think of a time recently when you were in a moderately </a:t>
            </a:r>
            <a:r>
              <a:rPr lang="en-US" sz="3200" b="1" dirty="0">
                <a:solidFill>
                  <a:srgbClr val="C00000"/>
                </a:solidFill>
              </a:rPr>
              <a:t>hot</a:t>
            </a:r>
            <a:r>
              <a:rPr lang="en-US" sz="3200" b="1" dirty="0">
                <a:solidFill>
                  <a:schemeClr val="accent6">
                    <a:lumMod val="75000"/>
                  </a:schemeClr>
                </a:solidFill>
              </a:rPr>
              <a:t> </a:t>
            </a:r>
            <a:r>
              <a:rPr lang="en-US" sz="3200" b="1" dirty="0">
                <a:solidFill>
                  <a:srgbClr val="6B8E23"/>
                </a:solidFill>
              </a:rPr>
              <a:t>moment.</a:t>
            </a:r>
          </a:p>
          <a:p>
            <a:pPr>
              <a:lnSpc>
                <a:spcPct val="125000"/>
              </a:lnSpc>
              <a:spcBef>
                <a:spcPts val="600"/>
              </a:spcBef>
              <a:spcAft>
                <a:spcPts val="1200"/>
              </a:spcAft>
            </a:pPr>
            <a:r>
              <a:rPr lang="en-US" sz="3200" b="1" dirty="0">
                <a:solidFill>
                  <a:srgbClr val="002060"/>
                </a:solidFill>
              </a:rPr>
              <a:t>How did being in a </a:t>
            </a:r>
            <a:r>
              <a:rPr lang="en-US" sz="3200" b="1" dirty="0">
                <a:solidFill>
                  <a:srgbClr val="C00000"/>
                </a:solidFill>
              </a:rPr>
              <a:t>hot</a:t>
            </a:r>
            <a:r>
              <a:rPr lang="en-US" sz="3200" b="1" dirty="0">
                <a:solidFill>
                  <a:srgbClr val="002060"/>
                </a:solidFill>
              </a:rPr>
              <a:t> moment affect your own behavior or thinking processes?</a:t>
            </a:r>
          </a:p>
        </p:txBody>
      </p:sp>
      <p:pic>
        <p:nvPicPr>
          <p:cNvPr id="8" name="Picture 7">
            <a:extLst>
              <a:ext uri="{FF2B5EF4-FFF2-40B4-BE49-F238E27FC236}">
                <a16:creationId xmlns:a16="http://schemas.microsoft.com/office/drawing/2014/main" id="{0C6CE7AC-FB23-BBAB-D64C-FB4AE8691E8F}"/>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val="0"/>
              </a:ext>
            </a:extLst>
          </a:blip>
          <a:stretch>
            <a:fillRect/>
          </a:stretch>
        </p:blipFill>
        <p:spPr>
          <a:xfrm>
            <a:off x="10315651" y="1402873"/>
            <a:ext cx="1436440" cy="1828800"/>
          </a:xfrm>
          <a:prstGeom prst="rect">
            <a:avLst/>
          </a:prstGeom>
        </p:spPr>
      </p:pic>
      <p:sp>
        <p:nvSpPr>
          <p:cNvPr id="10" name="W TextBox Problem Solve">
            <a:extLst>
              <a:ext uri="{FF2B5EF4-FFF2-40B4-BE49-F238E27FC236}">
                <a16:creationId xmlns:a16="http://schemas.microsoft.com/office/drawing/2014/main" id="{BB28ED44-1514-F14E-6A39-EC354330D75C}"/>
              </a:ext>
            </a:extLst>
          </p:cNvPr>
          <p:cNvSpPr txBox="1">
            <a:spLocks noGrp="1" noRot="1" noMove="1" noResize="1" noEditPoints="1" noAdjustHandles="1" noChangeArrowheads="1" noChangeShapeType="1"/>
          </p:cNvSpPr>
          <p:nvPr/>
        </p:nvSpPr>
        <p:spPr>
          <a:xfrm>
            <a:off x="5212508" y="6441859"/>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1" name="W TextBox Practice">
            <a:extLst>
              <a:ext uri="{FF2B5EF4-FFF2-40B4-BE49-F238E27FC236}">
                <a16:creationId xmlns:a16="http://schemas.microsoft.com/office/drawing/2014/main" id="{0DE07727-621D-8ECF-A2AD-5443A6A652E6}"/>
              </a:ext>
            </a:extLst>
          </p:cNvPr>
          <p:cNvSpPr txBox="1">
            <a:spLocks noGrp="1" noRot="1" noMove="1" noResize="1" noEditPoints="1" noAdjustHandles="1" noChangeArrowheads="1" noChangeShapeType="1"/>
          </p:cNvSpPr>
          <p:nvPr/>
        </p:nvSpPr>
        <p:spPr>
          <a:xfrm>
            <a:off x="3512690" y="6445875"/>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2" name="W TextBox Reinforce">
            <a:extLst>
              <a:ext uri="{FF2B5EF4-FFF2-40B4-BE49-F238E27FC236}">
                <a16:creationId xmlns:a16="http://schemas.microsoft.com/office/drawing/2014/main" id="{9779C41D-DAEA-5A7B-89F2-1D5562DDB786}"/>
              </a:ext>
            </a:extLst>
          </p:cNvPr>
          <p:cNvSpPr txBox="1">
            <a:spLocks noGrp="1" noRot="1" noMove="1" noResize="1" noEditPoints="1" noAdjustHandles="1" noChangeArrowheads="1" noChangeShapeType="1"/>
          </p:cNvSpPr>
          <p:nvPr/>
        </p:nvSpPr>
        <p:spPr>
          <a:xfrm>
            <a:off x="1841812"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3" name="W TextBox Connect" hidden="1">
            <a:extLst>
              <a:ext uri="{FF2B5EF4-FFF2-40B4-BE49-F238E27FC236}">
                <a16:creationId xmlns:a16="http://schemas.microsoft.com/office/drawing/2014/main" id="{05FB0CE4-9432-D4C7-47CD-291B58E3E660}"/>
              </a:ext>
            </a:extLst>
          </p:cNvPr>
          <p:cNvSpPr txBox="1">
            <a:spLocks noGrp="1" noRot="1" noMove="1" noResize="1" noEditPoints="1" noAdjustHandles="1" noChangeArrowheads="1" noChangeShapeType="1"/>
          </p:cNvSpPr>
          <p:nvPr/>
        </p:nvSpPr>
        <p:spPr>
          <a:xfrm>
            <a:off x="136464"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4" name="Title 13">
            <a:extLst>
              <a:ext uri="{FF2B5EF4-FFF2-40B4-BE49-F238E27FC236}">
                <a16:creationId xmlns:a16="http://schemas.microsoft.com/office/drawing/2014/main" id="{664789A6-D556-7FC6-A97A-8F2385AE81A5}"/>
              </a:ext>
            </a:extLst>
          </p:cNvPr>
          <p:cNvSpPr>
            <a:spLocks noGrp="1" noRot="1" noMove="1" noResize="1" noEditPoints="1" noAdjustHandles="1" noChangeArrowheads="1" noChangeShapeType="1"/>
          </p:cNvSpPr>
          <p:nvPr>
            <p:ph type="title"/>
          </p:nvPr>
        </p:nvSpPr>
        <p:spPr/>
        <p:txBody>
          <a:bodyPr/>
          <a:lstStyle/>
          <a:p>
            <a:r>
              <a:rPr kumimoji="0" lang="en-US" sz="4800" b="1" i="0" u="none" strike="noStrike" kern="1200" cap="none" spc="300" normalizeH="0" baseline="0" noProof="0" dirty="0">
                <a:ln>
                  <a:noFill/>
                </a:ln>
                <a:solidFill>
                  <a:srgbClr val="002060"/>
                </a:solidFill>
                <a:effectLst/>
                <a:uLnTx/>
                <a:uFillTx/>
                <a:latin typeface="Calibri" panose="020F0502020204030204"/>
                <a:ea typeface="+mj-ea"/>
                <a:cs typeface="+mj-cs"/>
              </a:rPr>
              <a:t>Responding in </a:t>
            </a:r>
            <a:r>
              <a:rPr kumimoji="0" lang="en-US" sz="4800" b="1" i="0" u="none" strike="noStrike" kern="1200" cap="none" spc="300" normalizeH="0" baseline="0" noProof="0" dirty="0">
                <a:ln>
                  <a:noFill/>
                </a:ln>
                <a:solidFill>
                  <a:srgbClr val="C00000"/>
                </a:solidFill>
                <a:effectLst/>
                <a:uLnTx/>
                <a:uFillTx/>
                <a:latin typeface="Calibri" panose="020F0502020204030204"/>
                <a:ea typeface="+mj-ea"/>
                <a:cs typeface="+mj-cs"/>
              </a:rPr>
              <a:t>Hot</a:t>
            </a:r>
            <a:r>
              <a:rPr kumimoji="0" lang="en-US" sz="4800" b="1" i="0" u="none" strike="noStrike" kern="1200" cap="none" spc="300" normalizeH="0" baseline="0" noProof="0" dirty="0">
                <a:ln>
                  <a:noFill/>
                </a:ln>
                <a:solidFill>
                  <a:srgbClr val="002060"/>
                </a:solidFill>
                <a:effectLst/>
                <a:uLnTx/>
                <a:uFillTx/>
                <a:latin typeface="Calibri" panose="020F0502020204030204"/>
                <a:ea typeface="+mj-ea"/>
                <a:cs typeface="+mj-cs"/>
              </a:rPr>
              <a:t> Moments</a:t>
            </a:r>
            <a:endParaRPr lang="en-US" dirty="0"/>
          </a:p>
        </p:txBody>
      </p:sp>
      <p:pic>
        <p:nvPicPr>
          <p:cNvPr id="15" name="Packet - Red" descr="Seeds with solid fill">
            <a:extLst>
              <a:ext uri="{FF2B5EF4-FFF2-40B4-BE49-F238E27FC236}">
                <a16:creationId xmlns:a16="http://schemas.microsoft.com/office/drawing/2014/main" id="{AEBC9719-7F08-A846-8F57-768FAA9224BE}"/>
              </a:ext>
            </a:extLst>
          </p:cNvPr>
          <p:cNvPicPr>
            <a:picLocks noGrp="1" noRot="1" noMove="1" noResize="1" noEditPoints="1" noAdjustHandles="1" noChangeArrowheads="1" noChangeShapeType="1" noCrop="1"/>
          </p:cNvPicPr>
          <p:nvPr/>
        </p:nvPicPr>
        <p:blipFill>
          <a:blip r:embed="rId4">
            <a:extLst>
              <a:ext uri="{96DAC541-7B7A-43D3-8B79-37D633B846F1}">
                <asvg:svgBlip xmlns:asvg="http://schemas.microsoft.com/office/drawing/2016/SVG/main" r:embed="rId5"/>
              </a:ext>
            </a:extLst>
          </a:blip>
          <a:stretch>
            <a:fillRect/>
          </a:stretch>
        </p:blipFill>
        <p:spPr>
          <a:xfrm>
            <a:off x="913704" y="570708"/>
            <a:ext cx="914400" cy="914400"/>
          </a:xfrm>
          <a:prstGeom prst="rect">
            <a:avLst/>
          </a:prstGeom>
        </p:spPr>
      </p:pic>
      <p:pic>
        <p:nvPicPr>
          <p:cNvPr id="3" name="Picture 2" descr="A cartoon of a child holding a baby&#10;&#10;AI-generated content may be incorrect.">
            <a:extLst>
              <a:ext uri="{FF2B5EF4-FFF2-40B4-BE49-F238E27FC236}">
                <a16:creationId xmlns:a16="http://schemas.microsoft.com/office/drawing/2014/main" id="{95ADF9FD-A700-5A5E-62DC-AC5A26BD363B}"/>
              </a:ext>
            </a:extLst>
          </p:cNvPr>
          <p:cNvPicPr>
            <a:picLocks noGrp="1" noRot="1" noChangeAspect="1" noMove="1" noResize="1" noEditPoints="1" noAdjustHandles="1" noChangeArrowheads="1" noChangeShapeType="1" noCrop="1"/>
          </p:cNvPicPr>
          <p:nvPr/>
        </p:nvPicPr>
        <p:blipFill>
          <a:blip r:embed="rId6" cstate="print">
            <a:extLst>
              <a:ext uri="{28A0092B-C50C-407E-A947-70E740481C1C}">
                <a14:useLocalDpi xmlns:a14="http://schemas.microsoft.com/office/drawing/2010/main" val="0"/>
              </a:ext>
            </a:extLst>
          </a:blip>
          <a:stretch>
            <a:fillRect/>
          </a:stretch>
        </p:blipFill>
        <p:spPr>
          <a:xfrm flipH="1">
            <a:off x="616109" y="3304736"/>
            <a:ext cx="909296" cy="2621255"/>
          </a:xfrm>
          <a:prstGeom prst="rect">
            <a:avLst/>
          </a:prstGeom>
        </p:spPr>
      </p:pic>
    </p:spTree>
    <p:extLst>
      <p:ext uri="{BB962C8B-B14F-4D97-AF65-F5344CB8AC3E}">
        <p14:creationId xmlns:p14="http://schemas.microsoft.com/office/powerpoint/2010/main" val="15227633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3F528D-9B19-40B9-B767-016EDF9C7333}"/>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F4B3BF44-1440-E0BE-70E1-3753071E0B29}"/>
              </a:ext>
            </a:extLst>
          </p:cNvPr>
          <p:cNvSpPr txBox="1">
            <a:spLocks noGrp="1" noRot="1" noMove="1" noResize="1" noEditPoints="1" noAdjustHandles="1" noChangeArrowheads="1" noChangeShapeType="1"/>
          </p:cNvSpPr>
          <p:nvPr/>
        </p:nvSpPr>
        <p:spPr>
          <a:xfrm>
            <a:off x="2335265" y="2064830"/>
            <a:ext cx="7521469" cy="3355406"/>
          </a:xfrm>
          <a:prstGeom prst="rect">
            <a:avLst/>
          </a:prstGeom>
          <a:noFill/>
          <a:ln>
            <a:noFill/>
          </a:ln>
        </p:spPr>
        <p:txBody>
          <a:bodyPr wrap="square" rtlCol="0">
            <a:spAutoFit/>
          </a:bodyPr>
          <a:lstStyle/>
          <a:p>
            <a:pPr>
              <a:lnSpc>
                <a:spcPct val="125000"/>
              </a:lnSpc>
              <a:spcBef>
                <a:spcPts val="600"/>
              </a:spcBef>
              <a:spcAft>
                <a:spcPts val="1200"/>
              </a:spcAft>
            </a:pPr>
            <a:r>
              <a:rPr lang="en-US" sz="3200" b="1" dirty="0">
                <a:solidFill>
                  <a:srgbClr val="6B8E23"/>
                </a:solidFill>
              </a:rPr>
              <a:t>It is common to skip the step of centering ourselves when we’re trying to respond to a child in a </a:t>
            </a:r>
            <a:r>
              <a:rPr lang="en-US" sz="3200" b="1" dirty="0">
                <a:solidFill>
                  <a:srgbClr val="C00000"/>
                </a:solidFill>
              </a:rPr>
              <a:t>hot</a:t>
            </a:r>
            <a:r>
              <a:rPr lang="en-US" sz="3200" b="1" dirty="0">
                <a:solidFill>
                  <a:schemeClr val="accent6">
                    <a:lumMod val="75000"/>
                  </a:schemeClr>
                </a:solidFill>
              </a:rPr>
              <a:t> </a:t>
            </a:r>
            <a:r>
              <a:rPr lang="en-US" sz="3200" b="1" dirty="0">
                <a:solidFill>
                  <a:srgbClr val="6B8E23"/>
                </a:solidFill>
              </a:rPr>
              <a:t>moment.</a:t>
            </a:r>
          </a:p>
          <a:p>
            <a:pPr>
              <a:lnSpc>
                <a:spcPct val="125000"/>
              </a:lnSpc>
              <a:spcBef>
                <a:spcPts val="600"/>
              </a:spcBef>
              <a:spcAft>
                <a:spcPts val="1200"/>
              </a:spcAft>
            </a:pPr>
            <a:r>
              <a:rPr lang="en-US" sz="3200" b="1" dirty="0">
                <a:solidFill>
                  <a:srgbClr val="002060"/>
                </a:solidFill>
              </a:rPr>
              <a:t>Why do we often skip that step, and does it really make a difference if we do?</a:t>
            </a:r>
          </a:p>
        </p:txBody>
      </p:sp>
      <p:pic>
        <p:nvPicPr>
          <p:cNvPr id="8" name="Picture 7">
            <a:extLst>
              <a:ext uri="{FF2B5EF4-FFF2-40B4-BE49-F238E27FC236}">
                <a16:creationId xmlns:a16="http://schemas.microsoft.com/office/drawing/2014/main" id="{65566B76-5DAD-1C49-12FF-618F5E894002}"/>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val="0"/>
              </a:ext>
            </a:extLst>
          </a:blip>
          <a:stretch>
            <a:fillRect/>
          </a:stretch>
        </p:blipFill>
        <p:spPr>
          <a:xfrm>
            <a:off x="10315651" y="1402873"/>
            <a:ext cx="1436440" cy="1828800"/>
          </a:xfrm>
          <a:prstGeom prst="rect">
            <a:avLst/>
          </a:prstGeom>
        </p:spPr>
      </p:pic>
      <p:sp>
        <p:nvSpPr>
          <p:cNvPr id="10" name="W TextBox Problem Solve">
            <a:extLst>
              <a:ext uri="{FF2B5EF4-FFF2-40B4-BE49-F238E27FC236}">
                <a16:creationId xmlns:a16="http://schemas.microsoft.com/office/drawing/2014/main" id="{5D96598B-7BFC-3D66-4A76-7EE23427BC85}"/>
              </a:ext>
            </a:extLst>
          </p:cNvPr>
          <p:cNvSpPr txBox="1">
            <a:spLocks noGrp="1" noRot="1" noMove="1" noResize="1" noEditPoints="1" noAdjustHandles="1" noChangeArrowheads="1" noChangeShapeType="1"/>
          </p:cNvSpPr>
          <p:nvPr/>
        </p:nvSpPr>
        <p:spPr>
          <a:xfrm>
            <a:off x="5212508" y="6441859"/>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1" name="W TextBox Practice">
            <a:extLst>
              <a:ext uri="{FF2B5EF4-FFF2-40B4-BE49-F238E27FC236}">
                <a16:creationId xmlns:a16="http://schemas.microsoft.com/office/drawing/2014/main" id="{FA51445E-E9D2-5EF1-6D53-E07676101AED}"/>
              </a:ext>
            </a:extLst>
          </p:cNvPr>
          <p:cNvSpPr txBox="1">
            <a:spLocks noGrp="1" noRot="1" noMove="1" noResize="1" noEditPoints="1" noAdjustHandles="1" noChangeArrowheads="1" noChangeShapeType="1"/>
          </p:cNvSpPr>
          <p:nvPr/>
        </p:nvSpPr>
        <p:spPr>
          <a:xfrm>
            <a:off x="3512690" y="6445875"/>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2" name="W TextBox Reinforce" hidden="1">
            <a:extLst>
              <a:ext uri="{FF2B5EF4-FFF2-40B4-BE49-F238E27FC236}">
                <a16:creationId xmlns:a16="http://schemas.microsoft.com/office/drawing/2014/main" id="{A22BC1C7-A148-D9C4-02E2-03B0A3D755ED}"/>
              </a:ext>
            </a:extLst>
          </p:cNvPr>
          <p:cNvSpPr txBox="1">
            <a:spLocks noGrp="1" noRot="1" noMove="1" noResize="1" noEditPoints="1" noAdjustHandles="1" noChangeArrowheads="1" noChangeShapeType="1"/>
          </p:cNvSpPr>
          <p:nvPr/>
        </p:nvSpPr>
        <p:spPr>
          <a:xfrm>
            <a:off x="1841812"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3" name="W TextBox Connect">
            <a:extLst>
              <a:ext uri="{FF2B5EF4-FFF2-40B4-BE49-F238E27FC236}">
                <a16:creationId xmlns:a16="http://schemas.microsoft.com/office/drawing/2014/main" id="{6349ABF0-02AB-B613-9C69-D6B53D4FCE38}"/>
              </a:ext>
            </a:extLst>
          </p:cNvPr>
          <p:cNvSpPr txBox="1">
            <a:spLocks noGrp="1" noRot="1" noMove="1" noResize="1" noEditPoints="1" noAdjustHandles="1" noChangeArrowheads="1" noChangeShapeType="1"/>
          </p:cNvSpPr>
          <p:nvPr/>
        </p:nvSpPr>
        <p:spPr>
          <a:xfrm>
            <a:off x="136464"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pic>
        <p:nvPicPr>
          <p:cNvPr id="14" name="Packet - Red" descr="Seeds with solid fill">
            <a:extLst>
              <a:ext uri="{FF2B5EF4-FFF2-40B4-BE49-F238E27FC236}">
                <a16:creationId xmlns:a16="http://schemas.microsoft.com/office/drawing/2014/main" id="{E8C90CA7-FEF2-6D6E-B4F0-91E9A74B1A94}"/>
              </a:ext>
            </a:extLst>
          </p:cNvPr>
          <p:cNvPicPr>
            <a:picLocks noGrp="1" noRot="1" noMove="1" noResize="1" noEditPoints="1" noAdjustHandles="1" noChangeArrowheads="1" noChangeShapeType="1" noCrop="1"/>
          </p:cNvPicPr>
          <p:nvPr/>
        </p:nvPicPr>
        <p:blipFill>
          <a:blip r:embed="rId4">
            <a:extLst>
              <a:ext uri="{96DAC541-7B7A-43D3-8B79-37D633B846F1}">
                <asvg:svgBlip xmlns:asvg="http://schemas.microsoft.com/office/drawing/2016/SVG/main" r:embed="rId5"/>
              </a:ext>
            </a:extLst>
          </a:blip>
          <a:stretch>
            <a:fillRect/>
          </a:stretch>
        </p:blipFill>
        <p:spPr>
          <a:xfrm>
            <a:off x="913704" y="570708"/>
            <a:ext cx="914400" cy="914400"/>
          </a:xfrm>
          <a:prstGeom prst="rect">
            <a:avLst/>
          </a:prstGeom>
        </p:spPr>
      </p:pic>
      <p:sp>
        <p:nvSpPr>
          <p:cNvPr id="15" name="Title 14">
            <a:extLst>
              <a:ext uri="{FF2B5EF4-FFF2-40B4-BE49-F238E27FC236}">
                <a16:creationId xmlns:a16="http://schemas.microsoft.com/office/drawing/2014/main" id="{ADB716EF-8E5D-F61B-8616-FFCFF27D091A}"/>
              </a:ext>
            </a:extLst>
          </p:cNvPr>
          <p:cNvSpPr>
            <a:spLocks noGrp="1" noRot="1" noMove="1" noResize="1" noEditPoints="1" noAdjustHandles="1" noChangeArrowheads="1" noChangeShapeType="1"/>
          </p:cNvSpPr>
          <p:nvPr>
            <p:ph type="title"/>
          </p:nvPr>
        </p:nvSpPr>
        <p:spPr/>
        <p:txBody>
          <a:bodyPr/>
          <a:lstStyle/>
          <a:p>
            <a:r>
              <a:rPr kumimoji="0" lang="en-US" sz="4800" b="1" i="0" u="none" strike="noStrike" kern="1200" cap="none" spc="300" normalizeH="0" baseline="0" noProof="0" dirty="0">
                <a:ln>
                  <a:noFill/>
                </a:ln>
                <a:solidFill>
                  <a:srgbClr val="002060"/>
                </a:solidFill>
                <a:effectLst/>
                <a:uLnTx/>
                <a:uFillTx/>
                <a:latin typeface="Calibri" panose="020F0502020204030204"/>
                <a:ea typeface="+mj-ea"/>
                <a:cs typeface="+mj-cs"/>
              </a:rPr>
              <a:t>Responding in </a:t>
            </a:r>
            <a:r>
              <a:rPr kumimoji="0" lang="en-US" sz="4800" b="1" i="0" u="none" strike="noStrike" kern="1200" cap="none" spc="300" normalizeH="0" baseline="0" noProof="0" dirty="0">
                <a:ln>
                  <a:noFill/>
                </a:ln>
                <a:solidFill>
                  <a:srgbClr val="C00000"/>
                </a:solidFill>
                <a:effectLst/>
                <a:uLnTx/>
                <a:uFillTx/>
                <a:latin typeface="Calibri" panose="020F0502020204030204"/>
                <a:ea typeface="+mj-ea"/>
                <a:cs typeface="+mj-cs"/>
              </a:rPr>
              <a:t>Hot</a:t>
            </a:r>
            <a:r>
              <a:rPr kumimoji="0" lang="en-US" sz="4800" b="1" i="0" u="none" strike="noStrike" kern="1200" cap="none" spc="300" normalizeH="0" baseline="0" noProof="0" dirty="0">
                <a:ln>
                  <a:noFill/>
                </a:ln>
                <a:solidFill>
                  <a:srgbClr val="002060"/>
                </a:solidFill>
                <a:effectLst/>
                <a:uLnTx/>
                <a:uFillTx/>
                <a:latin typeface="Calibri" panose="020F0502020204030204"/>
                <a:ea typeface="+mj-ea"/>
                <a:cs typeface="+mj-cs"/>
              </a:rPr>
              <a:t> Moments</a:t>
            </a:r>
            <a:endParaRPr lang="en-US" dirty="0"/>
          </a:p>
        </p:txBody>
      </p:sp>
      <p:pic>
        <p:nvPicPr>
          <p:cNvPr id="2" name="Picture 1" descr="A cartoon of a child holding a baby&#10;&#10;AI-generated content may be incorrect.">
            <a:extLst>
              <a:ext uri="{FF2B5EF4-FFF2-40B4-BE49-F238E27FC236}">
                <a16:creationId xmlns:a16="http://schemas.microsoft.com/office/drawing/2014/main" id="{63913210-F53B-F59B-C3E1-DEFC1C69DC51}"/>
              </a:ext>
            </a:extLst>
          </p:cNvPr>
          <p:cNvPicPr>
            <a:picLocks noGrp="1" noRot="1" noChangeAspect="1" noMove="1" noResize="1" noEditPoints="1" noAdjustHandles="1" noChangeArrowheads="1" noChangeShapeType="1" noCrop="1"/>
          </p:cNvPicPr>
          <p:nvPr/>
        </p:nvPicPr>
        <p:blipFill>
          <a:blip r:embed="rId6" cstate="print">
            <a:extLst>
              <a:ext uri="{28A0092B-C50C-407E-A947-70E740481C1C}">
                <a14:useLocalDpi xmlns:a14="http://schemas.microsoft.com/office/drawing/2010/main" val="0"/>
              </a:ext>
            </a:extLst>
          </a:blip>
          <a:stretch>
            <a:fillRect/>
          </a:stretch>
        </p:blipFill>
        <p:spPr>
          <a:xfrm flipH="1">
            <a:off x="616109" y="3304736"/>
            <a:ext cx="909296" cy="2621255"/>
          </a:xfrm>
          <a:prstGeom prst="rect">
            <a:avLst/>
          </a:prstGeom>
        </p:spPr>
      </p:pic>
    </p:spTree>
    <p:extLst>
      <p:ext uri="{BB962C8B-B14F-4D97-AF65-F5344CB8AC3E}">
        <p14:creationId xmlns:p14="http://schemas.microsoft.com/office/powerpoint/2010/main" val="37164817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4EF252-9FB6-AE56-F5A3-2269E2B9B165}"/>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311D46AB-D6A6-F620-3139-FBA9AD869599}"/>
              </a:ext>
            </a:extLst>
          </p:cNvPr>
          <p:cNvSpPr txBox="1">
            <a:spLocks noGrp="1" noRot="1" noMove="1" noResize="1" noEditPoints="1" noAdjustHandles="1" noChangeArrowheads="1" noChangeShapeType="1"/>
          </p:cNvSpPr>
          <p:nvPr/>
        </p:nvSpPr>
        <p:spPr>
          <a:xfrm>
            <a:off x="2245627" y="1729604"/>
            <a:ext cx="7700746" cy="3970959"/>
          </a:xfrm>
          <a:prstGeom prst="rect">
            <a:avLst/>
          </a:prstGeom>
          <a:noFill/>
          <a:ln>
            <a:noFill/>
          </a:ln>
        </p:spPr>
        <p:txBody>
          <a:bodyPr wrap="square" rtlCol="0">
            <a:spAutoFit/>
          </a:bodyPr>
          <a:lstStyle/>
          <a:p>
            <a:pPr>
              <a:lnSpc>
                <a:spcPct val="125000"/>
              </a:lnSpc>
              <a:spcBef>
                <a:spcPts val="600"/>
              </a:spcBef>
              <a:spcAft>
                <a:spcPts val="1200"/>
              </a:spcAft>
            </a:pPr>
            <a:r>
              <a:rPr lang="en-US" sz="3200" b="1" dirty="0">
                <a:solidFill>
                  <a:srgbClr val="002060"/>
                </a:solidFill>
              </a:rPr>
              <a:t>What strategies have you used to center yourself and then connect with and provide calming experiences for a child who was having a </a:t>
            </a:r>
            <a:r>
              <a:rPr lang="en-US" sz="3200" b="1" dirty="0">
                <a:solidFill>
                  <a:srgbClr val="C00000"/>
                </a:solidFill>
              </a:rPr>
              <a:t>hot</a:t>
            </a:r>
            <a:r>
              <a:rPr lang="en-US" sz="3200" b="1" dirty="0">
                <a:solidFill>
                  <a:srgbClr val="002060"/>
                </a:solidFill>
              </a:rPr>
              <a:t> moment?</a:t>
            </a:r>
          </a:p>
          <a:p>
            <a:pPr>
              <a:lnSpc>
                <a:spcPct val="125000"/>
              </a:lnSpc>
              <a:spcBef>
                <a:spcPts val="600"/>
              </a:spcBef>
              <a:spcAft>
                <a:spcPts val="1200"/>
              </a:spcAft>
            </a:pPr>
            <a:r>
              <a:rPr lang="en-US" sz="3200" b="1" dirty="0">
                <a:solidFill>
                  <a:srgbClr val="002060"/>
                </a:solidFill>
              </a:rPr>
              <a:t>What did you actually </a:t>
            </a:r>
            <a:r>
              <a:rPr lang="en-US" sz="3200" b="1" u="sng" dirty="0">
                <a:solidFill>
                  <a:srgbClr val="002060"/>
                </a:solidFill>
              </a:rPr>
              <a:t>say and do</a:t>
            </a:r>
            <a:r>
              <a:rPr lang="en-US" sz="3200" b="1" dirty="0">
                <a:solidFill>
                  <a:srgbClr val="002060"/>
                </a:solidFill>
              </a:rPr>
              <a:t> in the moment to co-regulate with that child?</a:t>
            </a:r>
          </a:p>
        </p:txBody>
      </p:sp>
      <p:pic>
        <p:nvPicPr>
          <p:cNvPr id="8" name="Picture 7">
            <a:extLst>
              <a:ext uri="{FF2B5EF4-FFF2-40B4-BE49-F238E27FC236}">
                <a16:creationId xmlns:a16="http://schemas.microsoft.com/office/drawing/2014/main" id="{4FEDEF17-074E-1F74-504A-BBEFAFE12AED}"/>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val="0"/>
              </a:ext>
            </a:extLst>
          </a:blip>
          <a:stretch>
            <a:fillRect/>
          </a:stretch>
        </p:blipFill>
        <p:spPr>
          <a:xfrm>
            <a:off x="10315651" y="1402873"/>
            <a:ext cx="1436440" cy="1828800"/>
          </a:xfrm>
          <a:prstGeom prst="rect">
            <a:avLst/>
          </a:prstGeom>
        </p:spPr>
      </p:pic>
      <p:sp>
        <p:nvSpPr>
          <p:cNvPr id="10" name="W TextBox Problem Solve">
            <a:extLst>
              <a:ext uri="{FF2B5EF4-FFF2-40B4-BE49-F238E27FC236}">
                <a16:creationId xmlns:a16="http://schemas.microsoft.com/office/drawing/2014/main" id="{82326C74-5E23-4EC3-0BDF-76E52A90F950}"/>
              </a:ext>
            </a:extLst>
          </p:cNvPr>
          <p:cNvSpPr txBox="1">
            <a:spLocks noGrp="1" noRot="1" noMove="1" noResize="1" noEditPoints="1" noAdjustHandles="1" noChangeArrowheads="1" noChangeShapeType="1"/>
          </p:cNvSpPr>
          <p:nvPr/>
        </p:nvSpPr>
        <p:spPr>
          <a:xfrm>
            <a:off x="5212508" y="6441859"/>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1" name="W TextBox Practice" hidden="1">
            <a:extLst>
              <a:ext uri="{FF2B5EF4-FFF2-40B4-BE49-F238E27FC236}">
                <a16:creationId xmlns:a16="http://schemas.microsoft.com/office/drawing/2014/main" id="{6DEE4BF8-96A0-9010-B437-A542B1A64052}"/>
              </a:ext>
            </a:extLst>
          </p:cNvPr>
          <p:cNvSpPr txBox="1">
            <a:spLocks noGrp="1" noRot="1" noMove="1" noResize="1" noEditPoints="1" noAdjustHandles="1" noChangeArrowheads="1" noChangeShapeType="1"/>
          </p:cNvSpPr>
          <p:nvPr/>
        </p:nvSpPr>
        <p:spPr>
          <a:xfrm>
            <a:off x="3512690" y="644106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2" name="W TextBox Reinforce">
            <a:extLst>
              <a:ext uri="{FF2B5EF4-FFF2-40B4-BE49-F238E27FC236}">
                <a16:creationId xmlns:a16="http://schemas.microsoft.com/office/drawing/2014/main" id="{A6B3C945-885D-B09C-DAED-C57F147DD379}"/>
              </a:ext>
            </a:extLst>
          </p:cNvPr>
          <p:cNvSpPr txBox="1">
            <a:spLocks noGrp="1" noRot="1" noMove="1" noResize="1" noEditPoints="1" noAdjustHandles="1" noChangeArrowheads="1" noChangeShapeType="1"/>
          </p:cNvSpPr>
          <p:nvPr/>
        </p:nvSpPr>
        <p:spPr>
          <a:xfrm>
            <a:off x="1841812"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3" name="W TextBox Connect">
            <a:extLst>
              <a:ext uri="{FF2B5EF4-FFF2-40B4-BE49-F238E27FC236}">
                <a16:creationId xmlns:a16="http://schemas.microsoft.com/office/drawing/2014/main" id="{2E0A309C-688F-1F5C-9BD6-70C11ACA4D14}"/>
              </a:ext>
            </a:extLst>
          </p:cNvPr>
          <p:cNvSpPr txBox="1">
            <a:spLocks noGrp="1" noRot="1" noMove="1" noResize="1" noEditPoints="1" noAdjustHandles="1" noChangeArrowheads="1" noChangeShapeType="1"/>
          </p:cNvSpPr>
          <p:nvPr/>
        </p:nvSpPr>
        <p:spPr>
          <a:xfrm>
            <a:off x="136464"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pic>
        <p:nvPicPr>
          <p:cNvPr id="14" name="Packet - Red" descr="Seeds with solid fill">
            <a:extLst>
              <a:ext uri="{FF2B5EF4-FFF2-40B4-BE49-F238E27FC236}">
                <a16:creationId xmlns:a16="http://schemas.microsoft.com/office/drawing/2014/main" id="{FFB15DC1-9030-E8BB-5992-46748C5E9C82}"/>
              </a:ext>
            </a:extLst>
          </p:cNvPr>
          <p:cNvPicPr>
            <a:picLocks noGrp="1" noRot="1" noMove="1" noResize="1" noEditPoints="1" noAdjustHandles="1" noChangeArrowheads="1" noChangeShapeType="1" noCrop="1"/>
          </p:cNvPicPr>
          <p:nvPr/>
        </p:nvPicPr>
        <p:blipFill>
          <a:blip r:embed="rId4">
            <a:extLst>
              <a:ext uri="{96DAC541-7B7A-43D3-8B79-37D633B846F1}">
                <asvg:svgBlip xmlns:asvg="http://schemas.microsoft.com/office/drawing/2016/SVG/main" r:embed="rId5"/>
              </a:ext>
            </a:extLst>
          </a:blip>
          <a:stretch>
            <a:fillRect/>
          </a:stretch>
        </p:blipFill>
        <p:spPr>
          <a:xfrm>
            <a:off x="913704" y="570708"/>
            <a:ext cx="914400" cy="914400"/>
          </a:xfrm>
          <a:prstGeom prst="rect">
            <a:avLst/>
          </a:prstGeom>
        </p:spPr>
      </p:pic>
      <p:sp>
        <p:nvSpPr>
          <p:cNvPr id="15" name="Title 14">
            <a:extLst>
              <a:ext uri="{FF2B5EF4-FFF2-40B4-BE49-F238E27FC236}">
                <a16:creationId xmlns:a16="http://schemas.microsoft.com/office/drawing/2014/main" id="{08FE2730-8BF8-4FF1-83BD-7752F3887E7B}"/>
              </a:ext>
            </a:extLst>
          </p:cNvPr>
          <p:cNvSpPr>
            <a:spLocks noGrp="1" noRot="1" noMove="1" noResize="1" noEditPoints="1" noAdjustHandles="1" noChangeArrowheads="1" noChangeShapeType="1"/>
          </p:cNvSpPr>
          <p:nvPr>
            <p:ph type="title"/>
          </p:nvPr>
        </p:nvSpPr>
        <p:spPr/>
        <p:txBody>
          <a:bodyPr/>
          <a:lstStyle/>
          <a:p>
            <a:r>
              <a:rPr kumimoji="0" lang="en-US" sz="4800" b="1" i="0" u="none" strike="noStrike" kern="1200" cap="none" spc="300" normalizeH="0" baseline="0" noProof="0" dirty="0">
                <a:ln>
                  <a:noFill/>
                </a:ln>
                <a:solidFill>
                  <a:srgbClr val="002060"/>
                </a:solidFill>
                <a:effectLst/>
                <a:uLnTx/>
                <a:uFillTx/>
                <a:latin typeface="Calibri" panose="020F0502020204030204"/>
                <a:ea typeface="+mj-ea"/>
                <a:cs typeface="+mj-cs"/>
              </a:rPr>
              <a:t>Responding in </a:t>
            </a:r>
            <a:r>
              <a:rPr kumimoji="0" lang="en-US" sz="4800" b="1" i="0" u="none" strike="noStrike" kern="1200" cap="none" spc="300" normalizeH="0" baseline="0" noProof="0" dirty="0">
                <a:ln>
                  <a:noFill/>
                </a:ln>
                <a:solidFill>
                  <a:srgbClr val="C00000"/>
                </a:solidFill>
                <a:effectLst/>
                <a:uLnTx/>
                <a:uFillTx/>
                <a:latin typeface="Calibri" panose="020F0502020204030204"/>
                <a:ea typeface="+mj-ea"/>
                <a:cs typeface="+mj-cs"/>
              </a:rPr>
              <a:t>Hot</a:t>
            </a:r>
            <a:r>
              <a:rPr kumimoji="0" lang="en-US" sz="4800" b="1" i="0" u="none" strike="noStrike" kern="1200" cap="none" spc="300" normalizeH="0" baseline="0" noProof="0" dirty="0">
                <a:ln>
                  <a:noFill/>
                </a:ln>
                <a:solidFill>
                  <a:srgbClr val="002060"/>
                </a:solidFill>
                <a:effectLst/>
                <a:uLnTx/>
                <a:uFillTx/>
                <a:latin typeface="Calibri" panose="020F0502020204030204"/>
                <a:ea typeface="+mj-ea"/>
                <a:cs typeface="+mj-cs"/>
              </a:rPr>
              <a:t> Moments</a:t>
            </a:r>
            <a:endParaRPr lang="en-US" dirty="0"/>
          </a:p>
        </p:txBody>
      </p:sp>
      <p:pic>
        <p:nvPicPr>
          <p:cNvPr id="2" name="Picture 1" descr="A cartoon of a child holding a baby&#10;&#10;AI-generated content may be incorrect.">
            <a:extLst>
              <a:ext uri="{FF2B5EF4-FFF2-40B4-BE49-F238E27FC236}">
                <a16:creationId xmlns:a16="http://schemas.microsoft.com/office/drawing/2014/main" id="{5F21C3CB-1EC7-D5D2-F9BA-D9258C8735E4}"/>
              </a:ext>
            </a:extLst>
          </p:cNvPr>
          <p:cNvPicPr>
            <a:picLocks noGrp="1" noRot="1" noChangeAspect="1" noMove="1" noResize="1" noEditPoints="1" noAdjustHandles="1" noChangeArrowheads="1" noChangeShapeType="1" noCrop="1"/>
          </p:cNvPicPr>
          <p:nvPr/>
        </p:nvPicPr>
        <p:blipFill>
          <a:blip r:embed="rId6" cstate="print">
            <a:extLst>
              <a:ext uri="{28A0092B-C50C-407E-A947-70E740481C1C}">
                <a14:useLocalDpi xmlns:a14="http://schemas.microsoft.com/office/drawing/2010/main" val="0"/>
              </a:ext>
            </a:extLst>
          </a:blip>
          <a:stretch>
            <a:fillRect/>
          </a:stretch>
        </p:blipFill>
        <p:spPr>
          <a:xfrm flipH="1">
            <a:off x="616109" y="3304736"/>
            <a:ext cx="909296" cy="2621255"/>
          </a:xfrm>
          <a:prstGeom prst="rect">
            <a:avLst/>
          </a:prstGeom>
        </p:spPr>
      </p:pic>
    </p:spTree>
    <p:extLst>
      <p:ext uri="{BB962C8B-B14F-4D97-AF65-F5344CB8AC3E}">
        <p14:creationId xmlns:p14="http://schemas.microsoft.com/office/powerpoint/2010/main" val="13070653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959A16-BF35-4FF1-8D02-B079D401A7E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5C1989AA-60EC-A75C-7447-5C22B1B34F91}"/>
              </a:ext>
            </a:extLst>
          </p:cNvPr>
          <p:cNvSpPr txBox="1">
            <a:spLocks noGrp="1" noRot="1" noMove="1" noResize="1" noEditPoints="1" noAdjustHandles="1" noChangeArrowheads="1" noChangeShapeType="1"/>
          </p:cNvSpPr>
          <p:nvPr/>
        </p:nvSpPr>
        <p:spPr>
          <a:xfrm>
            <a:off x="2135268" y="2092210"/>
            <a:ext cx="7921463" cy="3355406"/>
          </a:xfrm>
          <a:prstGeom prst="rect">
            <a:avLst/>
          </a:prstGeom>
          <a:noFill/>
          <a:ln>
            <a:noFill/>
          </a:ln>
        </p:spPr>
        <p:txBody>
          <a:bodyPr wrap="square" rtlCol="0">
            <a:spAutoFit/>
          </a:bodyPr>
          <a:lstStyle/>
          <a:p>
            <a:pPr>
              <a:lnSpc>
                <a:spcPct val="125000"/>
              </a:lnSpc>
              <a:spcBef>
                <a:spcPts val="600"/>
              </a:spcBef>
              <a:spcAft>
                <a:spcPts val="1200"/>
              </a:spcAft>
            </a:pPr>
            <a:r>
              <a:rPr lang="en-US" sz="3200" b="1" dirty="0">
                <a:solidFill>
                  <a:srgbClr val="76913B"/>
                </a:solidFill>
              </a:rPr>
              <a:t>One of your colleagues is having their own </a:t>
            </a:r>
            <a:r>
              <a:rPr lang="en-US" sz="3200" b="1" dirty="0">
                <a:solidFill>
                  <a:srgbClr val="C00000"/>
                </a:solidFill>
              </a:rPr>
              <a:t>hot </a:t>
            </a:r>
            <a:r>
              <a:rPr lang="en-US" sz="3200" b="1" dirty="0">
                <a:solidFill>
                  <a:srgbClr val="76913B"/>
                </a:solidFill>
              </a:rPr>
              <a:t>moment as they are trying to respond to a child who is throwing some blocks.</a:t>
            </a:r>
          </a:p>
          <a:p>
            <a:pPr>
              <a:lnSpc>
                <a:spcPct val="125000"/>
              </a:lnSpc>
              <a:spcBef>
                <a:spcPts val="600"/>
              </a:spcBef>
              <a:spcAft>
                <a:spcPts val="1200"/>
              </a:spcAft>
            </a:pPr>
            <a:r>
              <a:rPr lang="en-US" sz="3200" b="1" dirty="0">
                <a:solidFill>
                  <a:srgbClr val="002060"/>
                </a:solidFill>
              </a:rPr>
              <a:t>How might you provide some co-regulation to your colleague as they navigate this moment?</a:t>
            </a:r>
          </a:p>
        </p:txBody>
      </p:sp>
      <p:pic>
        <p:nvPicPr>
          <p:cNvPr id="8" name="Picture 7">
            <a:extLst>
              <a:ext uri="{FF2B5EF4-FFF2-40B4-BE49-F238E27FC236}">
                <a16:creationId xmlns:a16="http://schemas.microsoft.com/office/drawing/2014/main" id="{2F64EAA5-F8D1-AD19-F131-3A327A868A8F}"/>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val="0"/>
              </a:ext>
            </a:extLst>
          </a:blip>
          <a:stretch>
            <a:fillRect/>
          </a:stretch>
        </p:blipFill>
        <p:spPr>
          <a:xfrm>
            <a:off x="10315651" y="1402873"/>
            <a:ext cx="1436440" cy="1828800"/>
          </a:xfrm>
          <a:prstGeom prst="rect">
            <a:avLst/>
          </a:prstGeom>
        </p:spPr>
      </p:pic>
      <p:pic>
        <p:nvPicPr>
          <p:cNvPr id="2" name="Packet - Red" descr="Seeds with solid fill">
            <a:extLst>
              <a:ext uri="{FF2B5EF4-FFF2-40B4-BE49-F238E27FC236}">
                <a16:creationId xmlns:a16="http://schemas.microsoft.com/office/drawing/2014/main" id="{D78D7A46-707C-CBFF-1CCE-D7C5C92405A4}"/>
              </a:ext>
            </a:extLst>
          </p:cNvPr>
          <p:cNvPicPr>
            <a:picLocks noGrp="1" noRot="1" noMove="1" noResize="1" noEditPoints="1" noAdjustHandles="1" noChangeArrowheads="1" noChangeShapeType="1" noCrop="1"/>
          </p:cNvPicPr>
          <p:nvPr/>
        </p:nvPicPr>
        <p:blipFill>
          <a:blip r:embed="rId4">
            <a:extLst>
              <a:ext uri="{96DAC541-7B7A-43D3-8B79-37D633B846F1}">
                <asvg:svgBlip xmlns:asvg="http://schemas.microsoft.com/office/drawing/2016/SVG/main" r:embed="rId5"/>
              </a:ext>
            </a:extLst>
          </a:blip>
          <a:stretch>
            <a:fillRect/>
          </a:stretch>
        </p:blipFill>
        <p:spPr>
          <a:xfrm>
            <a:off x="913704" y="570708"/>
            <a:ext cx="914400" cy="914400"/>
          </a:xfrm>
          <a:prstGeom prst="rect">
            <a:avLst/>
          </a:prstGeom>
        </p:spPr>
      </p:pic>
      <p:sp>
        <p:nvSpPr>
          <p:cNvPr id="10" name="W TextBox Problem Solve" hidden="1">
            <a:extLst>
              <a:ext uri="{FF2B5EF4-FFF2-40B4-BE49-F238E27FC236}">
                <a16:creationId xmlns:a16="http://schemas.microsoft.com/office/drawing/2014/main" id="{9A4E6FC6-6057-DE7E-AFAC-7154DF65F10C}"/>
              </a:ext>
            </a:extLst>
          </p:cNvPr>
          <p:cNvSpPr txBox="1">
            <a:spLocks noGrp="1" noRot="1" noMove="1" noResize="1" noEditPoints="1" noAdjustHandles="1" noChangeArrowheads="1" noChangeShapeType="1"/>
          </p:cNvSpPr>
          <p:nvPr/>
        </p:nvSpPr>
        <p:spPr>
          <a:xfrm>
            <a:off x="5219125" y="6430429"/>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1" name="W TextBox Practice">
            <a:extLst>
              <a:ext uri="{FF2B5EF4-FFF2-40B4-BE49-F238E27FC236}">
                <a16:creationId xmlns:a16="http://schemas.microsoft.com/office/drawing/2014/main" id="{25683D4C-BCC7-7316-356A-906F3303D1EE}"/>
              </a:ext>
            </a:extLst>
          </p:cNvPr>
          <p:cNvSpPr txBox="1">
            <a:spLocks noGrp="1" noRot="1" noMove="1" noResize="1" noEditPoints="1" noAdjustHandles="1" noChangeArrowheads="1" noChangeShapeType="1"/>
          </p:cNvSpPr>
          <p:nvPr/>
        </p:nvSpPr>
        <p:spPr>
          <a:xfrm>
            <a:off x="3512690" y="644106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2" name="W TextBox Reinforce">
            <a:extLst>
              <a:ext uri="{FF2B5EF4-FFF2-40B4-BE49-F238E27FC236}">
                <a16:creationId xmlns:a16="http://schemas.microsoft.com/office/drawing/2014/main" id="{1E96BBD7-6BE2-7609-F8EA-465E3AAE7332}"/>
              </a:ext>
            </a:extLst>
          </p:cNvPr>
          <p:cNvSpPr txBox="1">
            <a:spLocks noGrp="1" noRot="1" noMove="1" noResize="1" noEditPoints="1" noAdjustHandles="1" noChangeArrowheads="1" noChangeShapeType="1"/>
          </p:cNvSpPr>
          <p:nvPr/>
        </p:nvSpPr>
        <p:spPr>
          <a:xfrm>
            <a:off x="1841812"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3" name="W TextBox Connect">
            <a:extLst>
              <a:ext uri="{FF2B5EF4-FFF2-40B4-BE49-F238E27FC236}">
                <a16:creationId xmlns:a16="http://schemas.microsoft.com/office/drawing/2014/main" id="{CAA19094-D333-8410-90AF-AC09CB6467A2}"/>
              </a:ext>
            </a:extLst>
          </p:cNvPr>
          <p:cNvSpPr txBox="1">
            <a:spLocks noGrp="1" noRot="1" noMove="1" noResize="1" noEditPoints="1" noAdjustHandles="1" noChangeArrowheads="1" noChangeShapeType="1"/>
          </p:cNvSpPr>
          <p:nvPr/>
        </p:nvSpPr>
        <p:spPr>
          <a:xfrm>
            <a:off x="136464"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4" name="Title 13">
            <a:extLst>
              <a:ext uri="{FF2B5EF4-FFF2-40B4-BE49-F238E27FC236}">
                <a16:creationId xmlns:a16="http://schemas.microsoft.com/office/drawing/2014/main" id="{C6CAC20D-2600-9AFC-4A2B-043164490654}"/>
              </a:ext>
            </a:extLst>
          </p:cNvPr>
          <p:cNvSpPr>
            <a:spLocks noGrp="1" noRot="1" noMove="1" noResize="1" noEditPoints="1" noAdjustHandles="1" noChangeArrowheads="1" noChangeShapeType="1"/>
          </p:cNvSpPr>
          <p:nvPr>
            <p:ph type="title"/>
          </p:nvPr>
        </p:nvSpPr>
        <p:spPr/>
        <p:txBody>
          <a:bodyPr/>
          <a:lstStyle/>
          <a:p>
            <a:r>
              <a:rPr kumimoji="0" lang="en-US" sz="4800" b="1" i="0" u="none" strike="noStrike" kern="1200" cap="none" spc="300" normalizeH="0" baseline="0" noProof="0" dirty="0">
                <a:ln>
                  <a:noFill/>
                </a:ln>
                <a:solidFill>
                  <a:srgbClr val="002060"/>
                </a:solidFill>
                <a:effectLst/>
                <a:uLnTx/>
                <a:uFillTx/>
                <a:latin typeface="Calibri" panose="020F0502020204030204"/>
                <a:ea typeface="+mj-ea"/>
                <a:cs typeface="+mj-cs"/>
              </a:rPr>
              <a:t>Responding in </a:t>
            </a:r>
            <a:r>
              <a:rPr kumimoji="0" lang="en-US" sz="4800" b="1" i="0" u="none" strike="noStrike" kern="1200" cap="none" spc="300" normalizeH="0" baseline="0" noProof="0" dirty="0">
                <a:ln>
                  <a:noFill/>
                </a:ln>
                <a:solidFill>
                  <a:srgbClr val="C00000"/>
                </a:solidFill>
                <a:effectLst/>
                <a:uLnTx/>
                <a:uFillTx/>
                <a:latin typeface="Calibri" panose="020F0502020204030204"/>
                <a:ea typeface="+mj-ea"/>
                <a:cs typeface="+mj-cs"/>
              </a:rPr>
              <a:t>Hot</a:t>
            </a:r>
            <a:r>
              <a:rPr kumimoji="0" lang="en-US" sz="4800" b="1" i="0" u="none" strike="noStrike" kern="1200" cap="none" spc="300" normalizeH="0" baseline="0" noProof="0" dirty="0">
                <a:ln>
                  <a:noFill/>
                </a:ln>
                <a:solidFill>
                  <a:srgbClr val="002060"/>
                </a:solidFill>
                <a:effectLst/>
                <a:uLnTx/>
                <a:uFillTx/>
                <a:latin typeface="Calibri" panose="020F0502020204030204"/>
                <a:ea typeface="+mj-ea"/>
                <a:cs typeface="+mj-cs"/>
              </a:rPr>
              <a:t> Moments</a:t>
            </a:r>
            <a:endParaRPr lang="en-US" dirty="0"/>
          </a:p>
        </p:txBody>
      </p:sp>
      <p:pic>
        <p:nvPicPr>
          <p:cNvPr id="3" name="Picture 2" descr="A cartoon of a child holding a baby&#10;&#10;AI-generated content may be incorrect.">
            <a:extLst>
              <a:ext uri="{FF2B5EF4-FFF2-40B4-BE49-F238E27FC236}">
                <a16:creationId xmlns:a16="http://schemas.microsoft.com/office/drawing/2014/main" id="{6D50CB38-4806-F96E-7363-FD87B07F990C}"/>
              </a:ext>
            </a:extLst>
          </p:cNvPr>
          <p:cNvPicPr>
            <a:picLocks noGrp="1" noRot="1" noChangeAspect="1" noMove="1" noResize="1" noEditPoints="1" noAdjustHandles="1" noChangeArrowheads="1" noChangeShapeType="1" noCrop="1"/>
          </p:cNvPicPr>
          <p:nvPr/>
        </p:nvPicPr>
        <p:blipFill>
          <a:blip r:embed="rId6" cstate="print">
            <a:extLst>
              <a:ext uri="{28A0092B-C50C-407E-A947-70E740481C1C}">
                <a14:useLocalDpi xmlns:a14="http://schemas.microsoft.com/office/drawing/2010/main" val="0"/>
              </a:ext>
            </a:extLst>
          </a:blip>
          <a:stretch>
            <a:fillRect/>
          </a:stretch>
        </p:blipFill>
        <p:spPr>
          <a:xfrm flipH="1">
            <a:off x="616109" y="3304736"/>
            <a:ext cx="909296" cy="2621255"/>
          </a:xfrm>
          <a:prstGeom prst="rect">
            <a:avLst/>
          </a:prstGeom>
        </p:spPr>
      </p:pic>
    </p:spTree>
    <p:extLst>
      <p:ext uri="{BB962C8B-B14F-4D97-AF65-F5344CB8AC3E}">
        <p14:creationId xmlns:p14="http://schemas.microsoft.com/office/powerpoint/2010/main" val="21207914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8C915D-A466-36F2-7189-AFE8EAF3D95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FB2A70E-C59A-D77C-CDB6-E35ABCB3D42B}"/>
              </a:ext>
            </a:extLst>
          </p:cNvPr>
          <p:cNvSpPr>
            <a:spLocks noGrp="1" noRot="1" noMove="1" noResize="1" noEditPoints="1" noAdjustHandles="1" noChangeArrowheads="1" noChangeShapeType="1"/>
          </p:cNvSpPr>
          <p:nvPr>
            <p:ph type="title" idx="4294967295"/>
          </p:nvPr>
        </p:nvSpPr>
        <p:spPr>
          <a:xfrm>
            <a:off x="838200" y="2103437"/>
            <a:ext cx="10515600" cy="1325563"/>
          </a:xfrm>
        </p:spPr>
        <p:txBody>
          <a:bodyPr>
            <a:noAutofit/>
          </a:bodyPr>
          <a:lstStyle/>
          <a:p>
            <a:pPr>
              <a:lnSpc>
                <a:spcPct val="100000"/>
              </a:lnSpc>
            </a:pPr>
            <a:r>
              <a:rPr lang="en-US" sz="4800" dirty="0">
                <a:solidFill>
                  <a:srgbClr val="6B8E23"/>
                </a:solidFill>
              </a:rPr>
              <a:t>Sprouts Handout</a:t>
            </a:r>
            <a:br>
              <a:rPr lang="en-US" sz="4800" dirty="0"/>
            </a:br>
            <a:r>
              <a:rPr lang="en-US" sz="4800" spc="300" dirty="0">
                <a:solidFill>
                  <a:srgbClr val="002060"/>
                </a:solidFill>
              </a:rPr>
              <a:t>Responding in </a:t>
            </a:r>
            <a:r>
              <a:rPr lang="en-US" sz="4800" spc="300" dirty="0">
                <a:solidFill>
                  <a:srgbClr val="C00000"/>
                </a:solidFill>
              </a:rPr>
              <a:t>Hot</a:t>
            </a:r>
            <a:r>
              <a:rPr lang="en-US" sz="4800" spc="300" dirty="0">
                <a:solidFill>
                  <a:srgbClr val="0070C0"/>
                </a:solidFill>
              </a:rPr>
              <a:t> </a:t>
            </a:r>
            <a:r>
              <a:rPr lang="en-US" sz="4800" spc="300" dirty="0">
                <a:solidFill>
                  <a:srgbClr val="002060"/>
                </a:solidFill>
              </a:rPr>
              <a:t>Moments</a:t>
            </a:r>
          </a:p>
        </p:txBody>
      </p:sp>
      <p:sp>
        <p:nvSpPr>
          <p:cNvPr id="2" name="TextBox 1">
            <a:extLst>
              <a:ext uri="{FF2B5EF4-FFF2-40B4-BE49-F238E27FC236}">
                <a16:creationId xmlns:a16="http://schemas.microsoft.com/office/drawing/2014/main" id="{ECCF06DC-F9F0-138D-94D0-48DD5DB78D67}"/>
              </a:ext>
            </a:extLst>
          </p:cNvPr>
          <p:cNvSpPr txBox="1">
            <a:spLocks noGrp="1" noRot="1" noMove="1" noResize="1" noEditPoints="1" noAdjustHandles="1" noChangeArrowheads="1" noChangeShapeType="1"/>
          </p:cNvSpPr>
          <p:nvPr/>
        </p:nvSpPr>
        <p:spPr>
          <a:xfrm>
            <a:off x="3081436" y="4437396"/>
            <a:ext cx="6135007" cy="1569660"/>
          </a:xfrm>
          <a:prstGeom prst="rect">
            <a:avLst/>
          </a:prstGeom>
          <a:noFill/>
        </p:spPr>
        <p:txBody>
          <a:bodyPr wrap="square" rtlCol="0">
            <a:spAutoFit/>
          </a:bodyPr>
          <a:lstStyle/>
          <a:p>
            <a:pPr algn="ctr"/>
            <a:r>
              <a:rPr lang="en-US" sz="2400" b="1" dirty="0">
                <a:solidFill>
                  <a:srgbClr val="002060"/>
                </a:solidFill>
              </a:rPr>
              <a:t>Handouts (in English and Spanish) </a:t>
            </a:r>
          </a:p>
          <a:p>
            <a:pPr algn="ctr"/>
            <a:r>
              <a:rPr lang="en-US" sz="2400" b="1" dirty="0">
                <a:solidFill>
                  <a:srgbClr val="002060"/>
                </a:solidFill>
              </a:rPr>
              <a:t>are available to download, print, and share.</a:t>
            </a:r>
          </a:p>
          <a:p>
            <a:pPr algn="ctr"/>
            <a:r>
              <a:rPr lang="en-US" sz="2400" dirty="0">
                <a:solidFill>
                  <a:srgbClr val="6B8E23"/>
                </a:solidFill>
              </a:rPr>
              <a:t>Find them on the </a:t>
            </a:r>
            <a:r>
              <a:rPr lang="en-US" sz="2400" b="1" dirty="0">
                <a:solidFill>
                  <a:srgbClr val="6B8E23"/>
                </a:solidFill>
              </a:rPr>
              <a:t>SEEDS website</a:t>
            </a:r>
            <a:r>
              <a:rPr lang="en-US" sz="2400" dirty="0">
                <a:solidFill>
                  <a:srgbClr val="002060"/>
                </a:solidFill>
              </a:rPr>
              <a:t>:</a:t>
            </a:r>
          </a:p>
          <a:p>
            <a:pPr algn="ctr"/>
            <a:r>
              <a:rPr lang="en-US" sz="2400" dirty="0">
                <a:solidFill>
                  <a:srgbClr val="002060"/>
                </a:solidFill>
                <a:hlinkClick r:id="rId3"/>
              </a:rPr>
              <a:t>https://dpbh.ucla.edu/seeds-handouts/</a:t>
            </a:r>
            <a:endParaRPr lang="en-US" sz="2400" dirty="0">
              <a:solidFill>
                <a:srgbClr val="002060"/>
              </a:solidFill>
            </a:endParaRPr>
          </a:p>
        </p:txBody>
      </p:sp>
      <p:sp>
        <p:nvSpPr>
          <p:cNvPr id="3" name="Link to Home">
            <a:hlinkClick r:id="rId4" action="ppaction://hlinksldjump"/>
            <a:extLst>
              <a:ext uri="{FF2B5EF4-FFF2-40B4-BE49-F238E27FC236}">
                <a16:creationId xmlns:a16="http://schemas.microsoft.com/office/drawing/2014/main" id="{6EA095A5-4481-7E12-B192-49F5A9A4018F}"/>
              </a:ext>
            </a:extLst>
          </p:cNvPr>
          <p:cNvSpPr>
            <a:spLocks noGrp="1" noRot="1" noMove="1" noResize="1" noEditPoints="1" noAdjustHandles="1" noChangeArrowheads="1" noChangeShapeType="1"/>
          </p:cNvSpPr>
          <p:nvPr/>
        </p:nvSpPr>
        <p:spPr>
          <a:xfrm>
            <a:off x="5398467" y="162048"/>
            <a:ext cx="1371600" cy="1371600"/>
          </a:xfrm>
          <a:prstGeom prst="ellipse">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85866817"/>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7102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43310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1CC299-8E79-2834-3A09-64B5FFC8FD5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CF46CAD-5643-24CF-6311-CCD89A7EDD75}"/>
              </a:ext>
            </a:extLst>
          </p:cNvPr>
          <p:cNvSpPr>
            <a:spLocks noGrp="1" noRot="1" noMove="1" noResize="1" noEditPoints="1" noAdjustHandles="1" noChangeArrowheads="1" noChangeShapeType="1"/>
          </p:cNvSpPr>
          <p:nvPr>
            <p:ph type="title"/>
          </p:nvPr>
        </p:nvSpPr>
        <p:spPr>
          <a:xfrm>
            <a:off x="838200" y="3429000"/>
            <a:ext cx="10515600" cy="1325563"/>
          </a:xfrm>
        </p:spPr>
        <p:txBody>
          <a:bodyPr>
            <a:noAutofit/>
          </a:bodyPr>
          <a:lstStyle/>
          <a:p>
            <a:pPr>
              <a:lnSpc>
                <a:spcPct val="100000"/>
              </a:lnSpc>
            </a:pPr>
            <a:r>
              <a:rPr lang="en-US" sz="4800" dirty="0"/>
              <a:t>Discussion Guide</a:t>
            </a:r>
            <a:br>
              <a:rPr lang="en-US" sz="4800" dirty="0"/>
            </a:br>
            <a:r>
              <a:rPr lang="en-US" sz="4800" dirty="0">
                <a:solidFill>
                  <a:srgbClr val="002060"/>
                </a:solidFill>
              </a:rPr>
              <a:t>Responding in </a:t>
            </a:r>
            <a:r>
              <a:rPr lang="en-US" sz="4800" dirty="0">
                <a:solidFill>
                  <a:srgbClr val="0070C0"/>
                </a:solidFill>
              </a:rPr>
              <a:t>Cool </a:t>
            </a:r>
            <a:r>
              <a:rPr lang="en-US" sz="4800" dirty="0">
                <a:solidFill>
                  <a:srgbClr val="002060"/>
                </a:solidFill>
              </a:rPr>
              <a:t>Moments</a:t>
            </a:r>
          </a:p>
        </p:txBody>
      </p:sp>
      <p:grpSp>
        <p:nvGrpSpPr>
          <p:cNvPr id="13" name="Tabs">
            <a:extLst>
              <a:ext uri="{FF2B5EF4-FFF2-40B4-BE49-F238E27FC236}">
                <a16:creationId xmlns:a16="http://schemas.microsoft.com/office/drawing/2014/main" id="{A16DD370-7464-2E49-658E-22ED63B8A368}"/>
              </a:ext>
            </a:extLst>
          </p:cNvPr>
          <p:cNvGrpSpPr>
            <a:grpSpLocks noGrp="1" noUngrp="1" noRot="1" noMove="1" noResize="1"/>
          </p:cNvGrpSpPr>
          <p:nvPr/>
        </p:nvGrpSpPr>
        <p:grpSpPr>
          <a:xfrm>
            <a:off x="132926" y="6441535"/>
            <a:ext cx="6637141" cy="281739"/>
            <a:chOff x="132926" y="6441535"/>
            <a:chExt cx="6637141" cy="281739"/>
          </a:xfrm>
        </p:grpSpPr>
        <p:sp>
          <p:nvSpPr>
            <p:cNvPr id="14" name="TextBox Problem Solve">
              <a:hlinkClick r:id="rId3" action="ppaction://hlinksldjump"/>
              <a:extLst>
                <a:ext uri="{FF2B5EF4-FFF2-40B4-BE49-F238E27FC236}">
                  <a16:creationId xmlns:a16="http://schemas.microsoft.com/office/drawing/2014/main" id="{02C81F29-FD61-A487-3A49-2AE1FA6FC2EF}"/>
                </a:ext>
              </a:extLst>
            </p:cNvPr>
            <p:cNvSpPr txBox="1">
              <a:spLocks noGrp="1" noRot="1" noMove="1" noResize="1" noEditPoints="1" noAdjustHandles="1" noChangeArrowheads="1" noChangeShapeType="1"/>
            </p:cNvSpPr>
            <p:nvPr/>
          </p:nvSpPr>
          <p:spPr>
            <a:xfrm>
              <a:off x="5215587" y="6448954"/>
              <a:ext cx="1554480" cy="274320"/>
            </a:xfrm>
            <a:prstGeom prst="round2SameRect">
              <a:avLst/>
            </a:prstGeom>
            <a:solidFill>
              <a:srgbClr val="1F3864"/>
            </a:solidFill>
            <a:ln>
              <a:noFill/>
            </a:ln>
          </p:spPr>
          <p:txBody>
            <a:bodyPr vert="horz" wrap="square" rtlCol="0" anchor="ctr" anchorCtr="0">
              <a:noAutofit/>
            </a:bodyPr>
            <a:lstStyle/>
            <a:p>
              <a:r>
                <a:rPr lang="en-US" sz="1400" b="1" dirty="0">
                  <a:solidFill>
                    <a:schemeClr val="bg1"/>
                  </a:solidFill>
                  <a:latin typeface="Century Gothic" panose="020B0502020202020204" pitchFamily="34" charset="0"/>
                </a:rPr>
                <a:t>Problem Solve</a:t>
              </a:r>
            </a:p>
          </p:txBody>
        </p:sp>
        <p:sp>
          <p:nvSpPr>
            <p:cNvPr id="15" name="TextBox Practice">
              <a:hlinkClick r:id="rId4" action="ppaction://hlinksldjump"/>
              <a:extLst>
                <a:ext uri="{FF2B5EF4-FFF2-40B4-BE49-F238E27FC236}">
                  <a16:creationId xmlns:a16="http://schemas.microsoft.com/office/drawing/2014/main" id="{40929575-78E9-AB59-B628-106E5CB2A31F}"/>
                </a:ext>
              </a:extLst>
            </p:cNvPr>
            <p:cNvSpPr txBox="1">
              <a:spLocks noGrp="1" noRot="1" noMove="1" noResize="1" noEditPoints="1" noAdjustHandles="1" noChangeArrowheads="1" noChangeShapeType="1"/>
            </p:cNvSpPr>
            <p:nvPr/>
          </p:nvSpPr>
          <p:spPr>
            <a:xfrm>
              <a:off x="3517103" y="6448157"/>
              <a:ext cx="1554480" cy="274320"/>
            </a:xfrm>
            <a:prstGeom prst="round2SameRect">
              <a:avLst/>
            </a:prstGeom>
            <a:solidFill>
              <a:srgbClr val="583C92"/>
            </a:solidFill>
          </p:spPr>
          <p:txBody>
            <a:bodyPr vert="horz" wrap="square" rtlCol="0" anchor="ctr" anchorCtr="0">
              <a:noAutofit/>
            </a:bodyPr>
            <a:lstStyle/>
            <a:p>
              <a:r>
                <a:rPr lang="en-US" sz="1400" b="1" dirty="0">
                  <a:solidFill>
                    <a:schemeClr val="bg1"/>
                  </a:solidFill>
                  <a:latin typeface="Century Gothic" panose="020B0502020202020204" pitchFamily="34" charset="0"/>
                </a:rPr>
                <a:t>Practice</a:t>
              </a:r>
            </a:p>
          </p:txBody>
        </p:sp>
        <p:sp>
          <p:nvSpPr>
            <p:cNvPr id="16" name="TextBox Reinforce">
              <a:hlinkClick r:id="rId5" action="ppaction://hlinksldjump"/>
              <a:extLst>
                <a:ext uri="{FF2B5EF4-FFF2-40B4-BE49-F238E27FC236}">
                  <a16:creationId xmlns:a16="http://schemas.microsoft.com/office/drawing/2014/main" id="{13F000F3-44EB-CEE0-AB43-6199A8D3344B}"/>
                </a:ext>
              </a:extLst>
            </p:cNvPr>
            <p:cNvSpPr txBox="1">
              <a:spLocks noGrp="1" noRot="1" noMove="1" noResize="1" noEditPoints="1" noAdjustHandles="1" noChangeArrowheads="1" noChangeShapeType="1"/>
            </p:cNvSpPr>
            <p:nvPr/>
          </p:nvSpPr>
          <p:spPr>
            <a:xfrm>
              <a:off x="1846225" y="6441535"/>
              <a:ext cx="1554480" cy="274320"/>
            </a:xfrm>
            <a:prstGeom prst="round2SameRect">
              <a:avLst/>
            </a:prstGeom>
            <a:solidFill>
              <a:srgbClr val="0070C0"/>
            </a:solidFill>
          </p:spPr>
          <p:txBody>
            <a:bodyPr vert="horz" wrap="square" rtlCol="0" anchor="ctr" anchorCtr="0">
              <a:noAutofit/>
            </a:bodyPr>
            <a:lstStyle/>
            <a:p>
              <a:r>
                <a:rPr lang="en-US" sz="1400" b="1" dirty="0">
                  <a:solidFill>
                    <a:schemeClr val="bg1"/>
                  </a:solidFill>
                  <a:latin typeface="Century Gothic" panose="020B0502020202020204" pitchFamily="34" charset="0"/>
                </a:rPr>
                <a:t>Reinforce</a:t>
              </a:r>
            </a:p>
          </p:txBody>
        </p:sp>
        <p:sp>
          <p:nvSpPr>
            <p:cNvPr id="17" name="TextBox Connect">
              <a:hlinkClick r:id="rId6" action="ppaction://hlinksldjump"/>
              <a:extLst>
                <a:ext uri="{FF2B5EF4-FFF2-40B4-BE49-F238E27FC236}">
                  <a16:creationId xmlns:a16="http://schemas.microsoft.com/office/drawing/2014/main" id="{0F71998C-72D1-16FC-0D7C-0DFA5E70B968}"/>
                </a:ext>
              </a:extLst>
            </p:cNvPr>
            <p:cNvSpPr txBox="1">
              <a:spLocks noGrp="1" noRot="1" noMove="1" noResize="1" noEditPoints="1" noAdjustHandles="1" noChangeArrowheads="1" noChangeShapeType="1"/>
            </p:cNvSpPr>
            <p:nvPr/>
          </p:nvSpPr>
          <p:spPr>
            <a:xfrm>
              <a:off x="132926" y="6441535"/>
              <a:ext cx="1554480" cy="274320"/>
            </a:xfrm>
            <a:prstGeom prst="round2SameRect">
              <a:avLst/>
            </a:prstGeom>
            <a:solidFill>
              <a:srgbClr val="6B8E23"/>
            </a:solidFill>
          </p:spPr>
          <p:txBody>
            <a:bodyPr vert="horz" wrap="square" rtlCol="0" anchor="ctr" anchorCtr="0">
              <a:noAutofit/>
            </a:bodyPr>
            <a:lstStyle/>
            <a:p>
              <a:r>
                <a:rPr lang="en-US" sz="1400" b="1" dirty="0">
                  <a:solidFill>
                    <a:schemeClr val="bg1"/>
                  </a:solidFill>
                  <a:latin typeface="Century Gothic" panose="020B0502020202020204" pitchFamily="34" charset="0"/>
                </a:rPr>
                <a:t>Connect</a:t>
              </a:r>
            </a:p>
          </p:txBody>
        </p:sp>
      </p:grpSp>
      <p:sp>
        <p:nvSpPr>
          <p:cNvPr id="2" name="Link to Home">
            <a:hlinkClick r:id="rId7" action="ppaction://hlinksldjump"/>
            <a:extLst>
              <a:ext uri="{FF2B5EF4-FFF2-40B4-BE49-F238E27FC236}">
                <a16:creationId xmlns:a16="http://schemas.microsoft.com/office/drawing/2014/main" id="{13B2D890-2724-A797-2A93-42936E05F3DD}"/>
              </a:ext>
            </a:extLst>
          </p:cNvPr>
          <p:cNvSpPr>
            <a:spLocks noGrp="1" noRot="1" noMove="1" noResize="1" noEditPoints="1" noAdjustHandles="1" noChangeArrowheads="1" noChangeShapeType="1"/>
          </p:cNvSpPr>
          <p:nvPr/>
        </p:nvSpPr>
        <p:spPr>
          <a:xfrm>
            <a:off x="5398467" y="1597306"/>
            <a:ext cx="1371600" cy="1371600"/>
          </a:xfrm>
          <a:prstGeom prst="ellipse">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slz="http://schemas.microsoft.com/office/powerpoint/2016/slidezoom">
        <mc:Choice Requires="pslz">
          <p:graphicFrame>
            <p:nvGraphicFramePr>
              <p:cNvPr id="3" name="Slide Zoom 2">
                <a:extLst>
                  <a:ext uri="{FF2B5EF4-FFF2-40B4-BE49-F238E27FC236}">
                    <a16:creationId xmlns:a16="http://schemas.microsoft.com/office/drawing/2014/main" id="{DCFBE4E2-CC9D-4B09-4B5F-132C404436E7}"/>
                  </a:ext>
                </a:extLst>
              </p:cNvPr>
              <p:cNvGraphicFramePr>
                <a:graphicFrameLocks noGrp="1" noDrilldown="1" noChangeAspect="1" noMove="1" noResize="1"/>
              </p:cNvGraphicFramePr>
              <p:nvPr>
                <p:extLst>
                  <p:ext uri="{D42A27DB-BD31-4B8C-83A1-F6EECF244321}">
                    <p14:modId xmlns:p14="http://schemas.microsoft.com/office/powerpoint/2010/main" val="858828802"/>
                  </p:ext>
                </p:extLst>
              </p:nvPr>
            </p:nvGraphicFramePr>
            <p:xfrm>
              <a:off x="10408670" y="205418"/>
              <a:ext cx="1600091" cy="900051"/>
            </p:xfrm>
            <a:graphic>
              <a:graphicData uri="http://schemas.microsoft.com/office/powerpoint/2016/slidezoom">
                <pslz:sldZm>
                  <pslz:sldZmObj sldId="715" cId="1326451660">
                    <pslz:zmPr id="{88482059-A69E-4441-9E17-9407A2717A37}" returnToParent="0" transitionDur="1000">
                      <p166:blipFill xmlns:p166="http://schemas.microsoft.com/office/powerpoint/2016/6/main">
                        <a:blip r:embed="rId8"/>
                        <a:stretch>
                          <a:fillRect/>
                        </a:stretch>
                      </p166:blipFill>
                      <p166:spPr xmlns:p166="http://schemas.microsoft.com/office/powerpoint/2016/6/main">
                        <a:xfrm>
                          <a:off x="0" y="0"/>
                          <a:ext cx="1600091" cy="900051"/>
                        </a:xfrm>
                        <a:prstGeom prst="rect">
                          <a:avLst/>
                        </a:prstGeom>
                        <a:ln w="3175">
                          <a:solidFill>
                            <a:prstClr val="ltGray"/>
                          </a:solidFill>
                        </a:ln>
                      </p166:spPr>
                    </pslz:zmPr>
                  </pslz:sldZmObj>
                </pslz:sldZm>
              </a:graphicData>
            </a:graphic>
          </p:graphicFrame>
        </mc:Choice>
        <mc:Fallback xmlns="">
          <p:pic>
            <p:nvPicPr>
              <p:cNvPr id="3" name="Slide Zoom 2">
                <a:extLst>
                  <a:ext uri="{FF2B5EF4-FFF2-40B4-BE49-F238E27FC236}">
                    <a16:creationId xmlns:a16="http://schemas.microsoft.com/office/drawing/2014/main" id="{DCFBE4E2-CC9D-4B09-4B5F-132C404436E7}"/>
                  </a:ext>
                </a:extLst>
              </p:cNvPr>
              <p:cNvPicPr>
                <a:picLocks noGrp="1" noRot="1" noChangeAspect="1" noMove="1" noResize="1" noEditPoints="1" noAdjustHandles="1" noChangeArrowheads="1" noChangeShapeType="1"/>
              </p:cNvPicPr>
              <p:nvPr/>
            </p:nvPicPr>
            <p:blipFill>
              <a:blip r:embed="rId9"/>
              <a:stretch>
                <a:fillRect/>
              </a:stretch>
            </p:blipFill>
            <p:spPr>
              <a:xfrm>
                <a:off x="10408670" y="205418"/>
                <a:ext cx="1600091" cy="900051"/>
              </a:xfrm>
              <a:prstGeom prst="rect">
                <a:avLst/>
              </a:prstGeom>
              <a:ln w="3175">
                <a:solidFill>
                  <a:prstClr val="ltGray"/>
                </a:solidFill>
              </a:ln>
            </p:spPr>
          </p:pic>
        </mc:Fallback>
      </mc:AlternateContent>
    </p:spTree>
    <p:extLst>
      <p:ext uri="{BB962C8B-B14F-4D97-AF65-F5344CB8AC3E}">
        <p14:creationId xmlns:p14="http://schemas.microsoft.com/office/powerpoint/2010/main" val="1578941446"/>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596E0-80BB-C43E-6A06-011FEB262168}"/>
            </a:ext>
          </a:extLst>
        </p:cNvPr>
        <p:cNvGrpSpPr/>
        <p:nvPr/>
      </p:nvGrpSpPr>
      <p:grpSpPr>
        <a:xfrm>
          <a:off x="0" y="0"/>
          <a:ext cx="0" cy="0"/>
          <a:chOff x="0" y="0"/>
          <a:chExt cx="0" cy="0"/>
        </a:xfrm>
      </p:grpSpPr>
      <p:sp>
        <p:nvSpPr>
          <p:cNvPr id="13" name="Title 12">
            <a:extLst>
              <a:ext uri="{FF2B5EF4-FFF2-40B4-BE49-F238E27FC236}">
                <a16:creationId xmlns:a16="http://schemas.microsoft.com/office/drawing/2014/main" id="{9152ED65-D1AE-F05F-C520-5D70DE57898B}"/>
              </a:ext>
            </a:extLst>
          </p:cNvPr>
          <p:cNvSpPr>
            <a:spLocks noGrp="1" noRot="1" noMove="1" noResize="1" noEditPoints="1" noAdjustHandles="1" noChangeArrowheads="1" noChangeShapeType="1"/>
          </p:cNvSpPr>
          <p:nvPr>
            <p:ph type="title"/>
          </p:nvPr>
        </p:nvSpPr>
        <p:spPr/>
        <p:txBody>
          <a:bodyPr>
            <a:normAutofit/>
          </a:bodyPr>
          <a:lstStyle/>
          <a:p>
            <a:r>
              <a:rPr lang="en-US" sz="4800" dirty="0">
                <a:solidFill>
                  <a:srgbClr val="002060"/>
                </a:solidFill>
              </a:rPr>
              <a:t>Responding in </a:t>
            </a:r>
            <a:r>
              <a:rPr lang="en-US" sz="4800" dirty="0">
                <a:solidFill>
                  <a:srgbClr val="0070C0"/>
                </a:solidFill>
              </a:rPr>
              <a:t>Cool</a:t>
            </a:r>
            <a:r>
              <a:rPr lang="en-US" sz="4800" dirty="0">
                <a:solidFill>
                  <a:srgbClr val="002060"/>
                </a:solidFill>
              </a:rPr>
              <a:t> Moments</a:t>
            </a:r>
          </a:p>
        </p:txBody>
      </p:sp>
      <p:sp>
        <p:nvSpPr>
          <p:cNvPr id="4" name="TextBox 3">
            <a:extLst>
              <a:ext uri="{FF2B5EF4-FFF2-40B4-BE49-F238E27FC236}">
                <a16:creationId xmlns:a16="http://schemas.microsoft.com/office/drawing/2014/main" id="{0521D5B0-DE2D-E348-7DF1-F728B15869EE}"/>
              </a:ext>
            </a:extLst>
          </p:cNvPr>
          <p:cNvSpPr txBox="1">
            <a:spLocks noGrp="1" noRot="1" noMove="1" noResize="1" noEditPoints="1" noAdjustHandles="1" noChangeArrowheads="1" noChangeShapeType="1"/>
          </p:cNvSpPr>
          <p:nvPr/>
        </p:nvSpPr>
        <p:spPr>
          <a:xfrm>
            <a:off x="2168468" y="2093535"/>
            <a:ext cx="7826870" cy="2739853"/>
          </a:xfrm>
          <a:prstGeom prst="rect">
            <a:avLst/>
          </a:prstGeom>
          <a:noFill/>
          <a:ln>
            <a:noFill/>
          </a:ln>
        </p:spPr>
        <p:txBody>
          <a:bodyPr wrap="square" rtlCol="0">
            <a:spAutoFit/>
          </a:bodyPr>
          <a:lstStyle/>
          <a:p>
            <a:pPr>
              <a:lnSpc>
                <a:spcPct val="125000"/>
              </a:lnSpc>
              <a:spcBef>
                <a:spcPts val="600"/>
              </a:spcBef>
              <a:spcAft>
                <a:spcPts val="1200"/>
              </a:spcAft>
            </a:pPr>
            <a:r>
              <a:rPr lang="en-US" sz="3200" b="1" dirty="0">
                <a:solidFill>
                  <a:srgbClr val="76913B"/>
                </a:solidFill>
              </a:rPr>
              <a:t>Think of a time recently when you were      “in sync” with someone during a </a:t>
            </a:r>
            <a:r>
              <a:rPr lang="en-US" sz="3200" b="1" dirty="0">
                <a:solidFill>
                  <a:srgbClr val="0070C0"/>
                </a:solidFill>
              </a:rPr>
              <a:t>cool</a:t>
            </a:r>
            <a:r>
              <a:rPr lang="en-US" sz="3200" b="1" dirty="0">
                <a:solidFill>
                  <a:schemeClr val="accent6">
                    <a:lumMod val="75000"/>
                  </a:schemeClr>
                </a:solidFill>
              </a:rPr>
              <a:t> </a:t>
            </a:r>
            <a:r>
              <a:rPr lang="en-US" sz="3200" b="1" dirty="0">
                <a:solidFill>
                  <a:srgbClr val="76913B"/>
                </a:solidFill>
              </a:rPr>
              <a:t>moment, professionally or personally.</a:t>
            </a:r>
          </a:p>
          <a:p>
            <a:pPr>
              <a:lnSpc>
                <a:spcPct val="125000"/>
              </a:lnSpc>
              <a:spcBef>
                <a:spcPts val="600"/>
              </a:spcBef>
              <a:spcAft>
                <a:spcPts val="1200"/>
              </a:spcAft>
            </a:pPr>
            <a:r>
              <a:rPr lang="en-US" sz="3200" b="1" dirty="0">
                <a:solidFill>
                  <a:srgbClr val="002060"/>
                </a:solidFill>
              </a:rPr>
              <a:t>What did it feel like to be in sync with them?</a:t>
            </a:r>
          </a:p>
        </p:txBody>
      </p:sp>
      <p:pic>
        <p:nvPicPr>
          <p:cNvPr id="3" name="Picture 2">
            <a:extLst>
              <a:ext uri="{FF2B5EF4-FFF2-40B4-BE49-F238E27FC236}">
                <a16:creationId xmlns:a16="http://schemas.microsoft.com/office/drawing/2014/main" id="{09A1007B-815F-1B30-06D2-ADBAFDF827E9}"/>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val="0"/>
              </a:ext>
            </a:extLst>
          </a:blip>
          <a:stretch>
            <a:fillRect/>
          </a:stretch>
        </p:blipFill>
        <p:spPr>
          <a:xfrm>
            <a:off x="9787044" y="1600200"/>
            <a:ext cx="1956814" cy="1828800"/>
          </a:xfrm>
          <a:prstGeom prst="roundRect">
            <a:avLst/>
          </a:prstGeom>
        </p:spPr>
      </p:pic>
      <p:sp>
        <p:nvSpPr>
          <p:cNvPr id="9" name="W TextBox Problem Solve">
            <a:extLst>
              <a:ext uri="{FF2B5EF4-FFF2-40B4-BE49-F238E27FC236}">
                <a16:creationId xmlns:a16="http://schemas.microsoft.com/office/drawing/2014/main" id="{B83D7A74-CB01-B937-AA03-2EA493B237A6}"/>
              </a:ext>
            </a:extLst>
          </p:cNvPr>
          <p:cNvSpPr txBox="1">
            <a:spLocks noGrp="1" noRot="1" noMove="1" noResize="1" noEditPoints="1" noAdjustHandles="1" noChangeArrowheads="1" noChangeShapeType="1"/>
          </p:cNvSpPr>
          <p:nvPr/>
        </p:nvSpPr>
        <p:spPr>
          <a:xfrm>
            <a:off x="5207695" y="644667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0" name="W TextBox Practice">
            <a:extLst>
              <a:ext uri="{FF2B5EF4-FFF2-40B4-BE49-F238E27FC236}">
                <a16:creationId xmlns:a16="http://schemas.microsoft.com/office/drawing/2014/main" id="{CA286AD8-9AF0-E218-BB47-BEAEC168EB4D}"/>
              </a:ext>
            </a:extLst>
          </p:cNvPr>
          <p:cNvSpPr txBox="1">
            <a:spLocks noGrp="1" noRot="1" noMove="1" noResize="1" noEditPoints="1" noAdjustHandles="1" noChangeArrowheads="1" noChangeShapeType="1"/>
          </p:cNvSpPr>
          <p:nvPr/>
        </p:nvSpPr>
        <p:spPr>
          <a:xfrm>
            <a:off x="3512690" y="6445875"/>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1" name="W TextBox Reinforce">
            <a:extLst>
              <a:ext uri="{FF2B5EF4-FFF2-40B4-BE49-F238E27FC236}">
                <a16:creationId xmlns:a16="http://schemas.microsoft.com/office/drawing/2014/main" id="{94254CD2-98D0-014A-8B13-F7DA66540492}"/>
              </a:ext>
            </a:extLst>
          </p:cNvPr>
          <p:cNvSpPr txBox="1">
            <a:spLocks noGrp="1" noRot="1" noMove="1" noResize="1" noEditPoints="1" noAdjustHandles="1" noChangeArrowheads="1" noChangeShapeType="1"/>
          </p:cNvSpPr>
          <p:nvPr/>
        </p:nvSpPr>
        <p:spPr>
          <a:xfrm>
            <a:off x="1841812"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2" name="W TextBox Connect" hidden="1">
            <a:extLst>
              <a:ext uri="{FF2B5EF4-FFF2-40B4-BE49-F238E27FC236}">
                <a16:creationId xmlns:a16="http://schemas.microsoft.com/office/drawing/2014/main" id="{A5F76A08-1689-9C81-4E33-73FA9A3FD72C}"/>
              </a:ext>
            </a:extLst>
          </p:cNvPr>
          <p:cNvSpPr txBox="1">
            <a:spLocks noGrp="1" noRot="1" noMove="1" noResize="1" noEditPoints="1" noAdjustHandles="1" noChangeArrowheads="1" noChangeShapeType="1"/>
          </p:cNvSpPr>
          <p:nvPr/>
        </p:nvSpPr>
        <p:spPr>
          <a:xfrm>
            <a:off x="136464"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pic>
        <p:nvPicPr>
          <p:cNvPr id="14" name="Packet - Blue" descr="Seeds with solid fill">
            <a:extLst>
              <a:ext uri="{FF2B5EF4-FFF2-40B4-BE49-F238E27FC236}">
                <a16:creationId xmlns:a16="http://schemas.microsoft.com/office/drawing/2014/main" id="{28DF465A-4029-D740-1A47-42803FCA5C0F}"/>
              </a:ext>
            </a:extLst>
          </p:cNvPr>
          <p:cNvPicPr>
            <a:picLocks noGrp="1" noRot="1" noMove="1" noResize="1" noEditPoints="1" noAdjustHandles="1" noChangeArrowheads="1" noChangeShapeType="1" noCrop="1"/>
          </p:cNvPicPr>
          <p:nvPr/>
        </p:nvPicPr>
        <p:blipFill>
          <a:blip r:embed="rId4">
            <a:extLst>
              <a:ext uri="{96DAC541-7B7A-43D3-8B79-37D633B846F1}">
                <asvg:svgBlip xmlns:asvg="http://schemas.microsoft.com/office/drawing/2016/SVG/main" r:embed="rId5"/>
              </a:ext>
            </a:extLst>
          </a:blip>
          <a:stretch>
            <a:fillRect/>
          </a:stretch>
        </p:blipFill>
        <p:spPr>
          <a:xfrm>
            <a:off x="910166" y="570708"/>
            <a:ext cx="914400" cy="914400"/>
          </a:xfrm>
          <a:prstGeom prst="rect">
            <a:avLst/>
          </a:prstGeom>
        </p:spPr>
      </p:pic>
    </p:spTree>
    <p:extLst>
      <p:ext uri="{BB962C8B-B14F-4D97-AF65-F5344CB8AC3E}">
        <p14:creationId xmlns:p14="http://schemas.microsoft.com/office/powerpoint/2010/main" val="17885197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6E672F-BD90-B1C8-C715-A710CB112002}"/>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46974001-9921-B3C2-3F0C-7A2476292C5B}"/>
              </a:ext>
            </a:extLst>
          </p:cNvPr>
          <p:cNvSpPr txBox="1">
            <a:spLocks noGrp="1" noRot="1" noMove="1" noResize="1" noEditPoints="1" noAdjustHandles="1" noChangeArrowheads="1" noChangeShapeType="1"/>
          </p:cNvSpPr>
          <p:nvPr/>
        </p:nvSpPr>
        <p:spPr>
          <a:xfrm>
            <a:off x="1835969" y="2790043"/>
            <a:ext cx="7604234" cy="1277914"/>
          </a:xfrm>
          <a:prstGeom prst="rect">
            <a:avLst/>
          </a:prstGeom>
          <a:noFill/>
          <a:ln>
            <a:noFill/>
          </a:ln>
        </p:spPr>
        <p:txBody>
          <a:bodyPr wrap="square" rtlCol="0">
            <a:spAutoFit/>
          </a:bodyPr>
          <a:lstStyle/>
          <a:p>
            <a:pPr>
              <a:lnSpc>
                <a:spcPct val="125000"/>
              </a:lnSpc>
              <a:spcBef>
                <a:spcPts val="600"/>
              </a:spcBef>
              <a:spcAft>
                <a:spcPts val="1200"/>
              </a:spcAft>
            </a:pPr>
            <a:r>
              <a:rPr lang="en-US" sz="3200" b="1" dirty="0">
                <a:solidFill>
                  <a:srgbClr val="002060"/>
                </a:solidFill>
              </a:rPr>
              <a:t>How can we use play to build a relationship and get “in sync” with a child?</a:t>
            </a:r>
          </a:p>
        </p:txBody>
      </p:sp>
      <p:pic>
        <p:nvPicPr>
          <p:cNvPr id="7" name="Picture 6">
            <a:extLst>
              <a:ext uri="{FF2B5EF4-FFF2-40B4-BE49-F238E27FC236}">
                <a16:creationId xmlns:a16="http://schemas.microsoft.com/office/drawing/2014/main" id="{2DA70B82-6D9B-F858-B156-F60C8AEB2843}"/>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val="0"/>
              </a:ext>
            </a:extLst>
          </a:blip>
          <a:stretch>
            <a:fillRect/>
          </a:stretch>
        </p:blipFill>
        <p:spPr>
          <a:xfrm>
            <a:off x="9787044" y="1600200"/>
            <a:ext cx="1956814" cy="1828800"/>
          </a:xfrm>
          <a:prstGeom prst="roundRect">
            <a:avLst/>
          </a:prstGeom>
        </p:spPr>
      </p:pic>
      <p:sp>
        <p:nvSpPr>
          <p:cNvPr id="9" name="W TextBox Problem Solve">
            <a:extLst>
              <a:ext uri="{FF2B5EF4-FFF2-40B4-BE49-F238E27FC236}">
                <a16:creationId xmlns:a16="http://schemas.microsoft.com/office/drawing/2014/main" id="{0029375B-84E1-A073-E88B-E21143E63AF9}"/>
              </a:ext>
            </a:extLst>
          </p:cNvPr>
          <p:cNvSpPr txBox="1">
            <a:spLocks noGrp="1" noRot="1" noMove="1" noResize="1" noEditPoints="1" noAdjustHandles="1" noChangeArrowheads="1" noChangeShapeType="1"/>
          </p:cNvSpPr>
          <p:nvPr/>
        </p:nvSpPr>
        <p:spPr>
          <a:xfrm>
            <a:off x="5212508" y="6441859"/>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0" name="W TextBox Practice">
            <a:extLst>
              <a:ext uri="{FF2B5EF4-FFF2-40B4-BE49-F238E27FC236}">
                <a16:creationId xmlns:a16="http://schemas.microsoft.com/office/drawing/2014/main" id="{BF02DED2-F897-34A8-7F6A-27F4DA6D889D}"/>
              </a:ext>
            </a:extLst>
          </p:cNvPr>
          <p:cNvSpPr txBox="1">
            <a:spLocks noGrp="1" noRot="1" noMove="1" noResize="1" noEditPoints="1" noAdjustHandles="1" noChangeArrowheads="1" noChangeShapeType="1"/>
          </p:cNvSpPr>
          <p:nvPr/>
        </p:nvSpPr>
        <p:spPr>
          <a:xfrm>
            <a:off x="3512690" y="6445875"/>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1" name="W TextBox Reinforce" hidden="1">
            <a:extLst>
              <a:ext uri="{FF2B5EF4-FFF2-40B4-BE49-F238E27FC236}">
                <a16:creationId xmlns:a16="http://schemas.microsoft.com/office/drawing/2014/main" id="{0976EC0D-3C78-6B30-91BB-53CDF93EF394}"/>
              </a:ext>
            </a:extLst>
          </p:cNvPr>
          <p:cNvSpPr txBox="1">
            <a:spLocks noGrp="1" noRot="1" noMove="1" noResize="1" noEditPoints="1" noAdjustHandles="1" noChangeArrowheads="1" noChangeShapeType="1"/>
          </p:cNvSpPr>
          <p:nvPr/>
        </p:nvSpPr>
        <p:spPr>
          <a:xfrm>
            <a:off x="1841812"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2" name="W TextBox Connect">
            <a:extLst>
              <a:ext uri="{FF2B5EF4-FFF2-40B4-BE49-F238E27FC236}">
                <a16:creationId xmlns:a16="http://schemas.microsoft.com/office/drawing/2014/main" id="{E5CC804B-7583-B51F-D9F4-D04C2B56171D}"/>
              </a:ext>
            </a:extLst>
          </p:cNvPr>
          <p:cNvSpPr txBox="1">
            <a:spLocks noGrp="1" noRot="1" noMove="1" noResize="1" noEditPoints="1" noAdjustHandles="1" noChangeArrowheads="1" noChangeShapeType="1"/>
          </p:cNvSpPr>
          <p:nvPr/>
        </p:nvSpPr>
        <p:spPr>
          <a:xfrm>
            <a:off x="136464"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pic>
        <p:nvPicPr>
          <p:cNvPr id="13" name="Packet - Blue" descr="Seeds with solid fill">
            <a:extLst>
              <a:ext uri="{FF2B5EF4-FFF2-40B4-BE49-F238E27FC236}">
                <a16:creationId xmlns:a16="http://schemas.microsoft.com/office/drawing/2014/main" id="{643516DE-1C85-7003-AC9A-FC0765F4755F}"/>
              </a:ext>
            </a:extLst>
          </p:cNvPr>
          <p:cNvPicPr>
            <a:picLocks noGrp="1" noRot="1" noMove="1" noResize="1" noEditPoints="1" noAdjustHandles="1" noChangeArrowheads="1" noChangeShapeType="1" noCrop="1"/>
          </p:cNvPicPr>
          <p:nvPr/>
        </p:nvPicPr>
        <p:blipFill>
          <a:blip r:embed="rId4">
            <a:extLst>
              <a:ext uri="{96DAC541-7B7A-43D3-8B79-37D633B846F1}">
                <asvg:svgBlip xmlns:asvg="http://schemas.microsoft.com/office/drawing/2016/SVG/main" r:embed="rId5"/>
              </a:ext>
            </a:extLst>
          </a:blip>
          <a:stretch>
            <a:fillRect/>
          </a:stretch>
        </p:blipFill>
        <p:spPr>
          <a:xfrm>
            <a:off x="910166" y="570708"/>
            <a:ext cx="914400" cy="914400"/>
          </a:xfrm>
          <a:prstGeom prst="rect">
            <a:avLst/>
          </a:prstGeom>
        </p:spPr>
      </p:pic>
      <p:sp>
        <p:nvSpPr>
          <p:cNvPr id="14" name="Title 13">
            <a:extLst>
              <a:ext uri="{FF2B5EF4-FFF2-40B4-BE49-F238E27FC236}">
                <a16:creationId xmlns:a16="http://schemas.microsoft.com/office/drawing/2014/main" id="{22411A45-782C-355D-7887-F4BBFADD0808}"/>
              </a:ext>
            </a:extLst>
          </p:cNvPr>
          <p:cNvSpPr>
            <a:spLocks noGrp="1" noRot="1" noMove="1" noResize="1" noEditPoints="1" noAdjustHandles="1" noChangeArrowheads="1" noChangeShapeType="1"/>
          </p:cNvSpPr>
          <p:nvPr>
            <p:ph type="title"/>
          </p:nvPr>
        </p:nvSpPr>
        <p:spPr/>
        <p:txBody>
          <a:bodyPr>
            <a:normAutofit/>
          </a:bodyPr>
          <a:lstStyle/>
          <a:p>
            <a:r>
              <a:rPr lang="en-US" sz="4800" dirty="0">
                <a:solidFill>
                  <a:srgbClr val="002060"/>
                </a:solidFill>
              </a:rPr>
              <a:t>Responding in </a:t>
            </a:r>
            <a:r>
              <a:rPr lang="en-US" sz="4800" dirty="0">
                <a:solidFill>
                  <a:srgbClr val="0070C0"/>
                </a:solidFill>
              </a:rPr>
              <a:t>Cool</a:t>
            </a:r>
            <a:r>
              <a:rPr lang="en-US" sz="4800" dirty="0">
                <a:solidFill>
                  <a:srgbClr val="002060"/>
                </a:solidFill>
              </a:rPr>
              <a:t> Moments</a:t>
            </a:r>
            <a:endParaRPr lang="en-US" sz="4800" dirty="0"/>
          </a:p>
        </p:txBody>
      </p:sp>
    </p:spTree>
    <p:extLst>
      <p:ext uri="{BB962C8B-B14F-4D97-AF65-F5344CB8AC3E}">
        <p14:creationId xmlns:p14="http://schemas.microsoft.com/office/powerpoint/2010/main" val="2829148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183BA30-B2C8-DABA-90D9-9BD3FC96B932}"/>
              </a:ext>
            </a:extLst>
          </p:cNvPr>
          <p:cNvSpPr>
            <a:spLocks noGrp="1" noRot="1" noMove="1" noResize="1" noEditPoints="1" noAdjustHandles="1" noChangeArrowheads="1" noChangeShapeType="1"/>
          </p:cNvSpPr>
          <p:nvPr>
            <p:ph type="title"/>
          </p:nvPr>
        </p:nvSpPr>
        <p:spPr>
          <a:xfrm>
            <a:off x="838200" y="3429000"/>
            <a:ext cx="10515600" cy="1325563"/>
          </a:xfrm>
        </p:spPr>
        <p:txBody>
          <a:bodyPr>
            <a:noAutofit/>
          </a:bodyPr>
          <a:lstStyle/>
          <a:p>
            <a:pPr>
              <a:lnSpc>
                <a:spcPct val="100000"/>
              </a:lnSpc>
            </a:pPr>
            <a:r>
              <a:rPr lang="en-US" sz="4800" dirty="0">
                <a:solidFill>
                  <a:srgbClr val="6B8E23"/>
                </a:solidFill>
              </a:rPr>
              <a:t>Discussion Guide</a:t>
            </a:r>
            <a:br>
              <a:rPr lang="en-US" dirty="0"/>
            </a:br>
            <a:r>
              <a:rPr lang="en-US" sz="4800" dirty="0">
                <a:solidFill>
                  <a:srgbClr val="583C92"/>
                </a:solidFill>
              </a:rPr>
              <a:t>Recognizing Cues</a:t>
            </a:r>
            <a:endParaRPr lang="en-US" dirty="0">
              <a:solidFill>
                <a:srgbClr val="583C92"/>
              </a:solidFill>
            </a:endParaRPr>
          </a:p>
        </p:txBody>
      </p:sp>
      <p:grpSp>
        <p:nvGrpSpPr>
          <p:cNvPr id="6" name="Tabs">
            <a:extLst>
              <a:ext uri="{FF2B5EF4-FFF2-40B4-BE49-F238E27FC236}">
                <a16:creationId xmlns:a16="http://schemas.microsoft.com/office/drawing/2014/main" id="{832AA016-6C72-8BFC-0BE1-5258B0F5C462}"/>
              </a:ext>
            </a:extLst>
          </p:cNvPr>
          <p:cNvGrpSpPr>
            <a:grpSpLocks noGrp="1" noUngrp="1" noRot="1" noMove="1" noResize="1"/>
          </p:cNvGrpSpPr>
          <p:nvPr/>
        </p:nvGrpSpPr>
        <p:grpSpPr>
          <a:xfrm>
            <a:off x="132926" y="6441535"/>
            <a:ext cx="6637141" cy="281739"/>
            <a:chOff x="132926" y="6441535"/>
            <a:chExt cx="6637141" cy="281739"/>
          </a:xfrm>
        </p:grpSpPr>
        <p:sp>
          <p:nvSpPr>
            <p:cNvPr id="9" name="TextBox Problem Solve">
              <a:hlinkClick r:id="rId3" action="ppaction://hlinksldjump"/>
              <a:extLst>
                <a:ext uri="{FF2B5EF4-FFF2-40B4-BE49-F238E27FC236}">
                  <a16:creationId xmlns:a16="http://schemas.microsoft.com/office/drawing/2014/main" id="{C0C7C27E-0D80-F6B4-BD6C-02D403BD8018}"/>
                </a:ext>
              </a:extLst>
            </p:cNvPr>
            <p:cNvSpPr txBox="1">
              <a:spLocks noGrp="1" noRot="1" noMove="1" noResize="1" noEditPoints="1" noAdjustHandles="1" noChangeArrowheads="1" noChangeShapeType="1"/>
            </p:cNvSpPr>
            <p:nvPr/>
          </p:nvSpPr>
          <p:spPr>
            <a:xfrm>
              <a:off x="5215587" y="6448954"/>
              <a:ext cx="1554480" cy="274320"/>
            </a:xfrm>
            <a:prstGeom prst="round2SameRect">
              <a:avLst/>
            </a:prstGeom>
            <a:solidFill>
              <a:srgbClr val="1F3864"/>
            </a:solidFill>
            <a:ln>
              <a:noFill/>
            </a:ln>
          </p:spPr>
          <p:txBody>
            <a:bodyPr vert="horz" wrap="square" rtlCol="0" anchor="ctr" anchorCtr="0">
              <a:noAutofit/>
            </a:bodyPr>
            <a:lstStyle/>
            <a:p>
              <a:r>
                <a:rPr lang="en-US" sz="1400" b="1" dirty="0">
                  <a:solidFill>
                    <a:schemeClr val="bg1"/>
                  </a:solidFill>
                  <a:latin typeface="Century Gothic" panose="020B0502020202020204" pitchFamily="34" charset="0"/>
                </a:rPr>
                <a:t>Problem Solve</a:t>
              </a:r>
            </a:p>
          </p:txBody>
        </p:sp>
        <p:sp>
          <p:nvSpPr>
            <p:cNvPr id="18" name="TextBox Practice">
              <a:hlinkClick r:id="rId4" action="ppaction://hlinksldjump"/>
              <a:extLst>
                <a:ext uri="{FF2B5EF4-FFF2-40B4-BE49-F238E27FC236}">
                  <a16:creationId xmlns:a16="http://schemas.microsoft.com/office/drawing/2014/main" id="{11A6BF8A-D56A-017D-6A1B-8E03847A2AC1}"/>
                </a:ext>
              </a:extLst>
            </p:cNvPr>
            <p:cNvSpPr txBox="1">
              <a:spLocks noGrp="1" noRot="1" noMove="1" noResize="1" noEditPoints="1" noAdjustHandles="1" noChangeArrowheads="1" noChangeShapeType="1"/>
            </p:cNvSpPr>
            <p:nvPr/>
          </p:nvSpPr>
          <p:spPr>
            <a:xfrm>
              <a:off x="3517103" y="6448157"/>
              <a:ext cx="1554480" cy="274320"/>
            </a:xfrm>
            <a:prstGeom prst="round2SameRect">
              <a:avLst/>
            </a:prstGeom>
            <a:solidFill>
              <a:srgbClr val="583C92"/>
            </a:solidFill>
          </p:spPr>
          <p:txBody>
            <a:bodyPr vert="horz" wrap="square" rtlCol="0" anchor="ctr" anchorCtr="0">
              <a:noAutofit/>
            </a:bodyPr>
            <a:lstStyle/>
            <a:p>
              <a:r>
                <a:rPr lang="en-US" sz="1400" b="1" dirty="0">
                  <a:solidFill>
                    <a:schemeClr val="bg1"/>
                  </a:solidFill>
                  <a:latin typeface="Century Gothic" panose="020B0502020202020204" pitchFamily="34" charset="0"/>
                </a:rPr>
                <a:t>Practice</a:t>
              </a:r>
            </a:p>
          </p:txBody>
        </p:sp>
        <p:sp>
          <p:nvSpPr>
            <p:cNvPr id="19" name="TextBox Reinforce">
              <a:hlinkClick r:id="rId5" action="ppaction://hlinksldjump"/>
              <a:extLst>
                <a:ext uri="{FF2B5EF4-FFF2-40B4-BE49-F238E27FC236}">
                  <a16:creationId xmlns:a16="http://schemas.microsoft.com/office/drawing/2014/main" id="{54EE4F04-66AF-8740-181B-C13BFB4A183E}"/>
                </a:ext>
              </a:extLst>
            </p:cNvPr>
            <p:cNvSpPr txBox="1">
              <a:spLocks noGrp="1" noRot="1" noMove="1" noResize="1" noEditPoints="1" noAdjustHandles="1" noChangeArrowheads="1" noChangeShapeType="1"/>
            </p:cNvSpPr>
            <p:nvPr/>
          </p:nvSpPr>
          <p:spPr>
            <a:xfrm>
              <a:off x="1846225" y="6441535"/>
              <a:ext cx="1554480" cy="274320"/>
            </a:xfrm>
            <a:prstGeom prst="round2SameRect">
              <a:avLst/>
            </a:prstGeom>
            <a:solidFill>
              <a:srgbClr val="0070C0"/>
            </a:solidFill>
          </p:spPr>
          <p:txBody>
            <a:bodyPr vert="horz" wrap="square" rtlCol="0" anchor="ctr" anchorCtr="0">
              <a:noAutofit/>
            </a:bodyPr>
            <a:lstStyle/>
            <a:p>
              <a:r>
                <a:rPr lang="en-US" sz="1400" b="1" dirty="0">
                  <a:solidFill>
                    <a:schemeClr val="bg1"/>
                  </a:solidFill>
                  <a:latin typeface="Century Gothic" panose="020B0502020202020204" pitchFamily="34" charset="0"/>
                </a:rPr>
                <a:t>Reinforce</a:t>
              </a:r>
            </a:p>
          </p:txBody>
        </p:sp>
        <p:sp>
          <p:nvSpPr>
            <p:cNvPr id="20" name="TextBox Connect">
              <a:hlinkClick r:id="rId6" action="ppaction://hlinksldjump"/>
              <a:extLst>
                <a:ext uri="{FF2B5EF4-FFF2-40B4-BE49-F238E27FC236}">
                  <a16:creationId xmlns:a16="http://schemas.microsoft.com/office/drawing/2014/main" id="{897E096F-54FF-F11A-72F4-ACF88469F3BF}"/>
                </a:ext>
              </a:extLst>
            </p:cNvPr>
            <p:cNvSpPr txBox="1">
              <a:spLocks noGrp="1" noRot="1" noMove="1" noResize="1" noEditPoints="1" noAdjustHandles="1" noChangeArrowheads="1" noChangeShapeType="1"/>
            </p:cNvSpPr>
            <p:nvPr/>
          </p:nvSpPr>
          <p:spPr>
            <a:xfrm>
              <a:off x="132926" y="6441535"/>
              <a:ext cx="1554480" cy="274320"/>
            </a:xfrm>
            <a:prstGeom prst="round2SameRect">
              <a:avLst/>
            </a:prstGeom>
            <a:solidFill>
              <a:srgbClr val="6B8E23"/>
            </a:solidFill>
          </p:spPr>
          <p:txBody>
            <a:bodyPr vert="horz" wrap="square" rtlCol="0" anchor="ctr" anchorCtr="0">
              <a:noAutofit/>
            </a:bodyPr>
            <a:lstStyle/>
            <a:p>
              <a:r>
                <a:rPr lang="en-US" sz="1400" b="1" dirty="0">
                  <a:solidFill>
                    <a:schemeClr val="bg1"/>
                  </a:solidFill>
                  <a:latin typeface="Century Gothic" panose="020B0502020202020204" pitchFamily="34" charset="0"/>
                </a:rPr>
                <a:t>Connect</a:t>
              </a:r>
            </a:p>
          </p:txBody>
        </p:sp>
      </p:grpSp>
      <p:sp>
        <p:nvSpPr>
          <p:cNvPr id="10" name="Link to Home">
            <a:hlinkClick r:id="rId7" action="ppaction://hlinksldjump"/>
            <a:extLst>
              <a:ext uri="{FF2B5EF4-FFF2-40B4-BE49-F238E27FC236}">
                <a16:creationId xmlns:a16="http://schemas.microsoft.com/office/drawing/2014/main" id="{FF2BDB7B-D2C6-0DFE-0836-208011E86172}"/>
              </a:ext>
            </a:extLst>
          </p:cNvPr>
          <p:cNvSpPr>
            <a:spLocks noGrp="1" noRot="1" noMove="1" noResize="1" noEditPoints="1" noAdjustHandles="1" noChangeArrowheads="1" noChangeShapeType="1"/>
          </p:cNvSpPr>
          <p:nvPr/>
        </p:nvSpPr>
        <p:spPr>
          <a:xfrm>
            <a:off x="5398467" y="1597306"/>
            <a:ext cx="1371600" cy="1371600"/>
          </a:xfrm>
          <a:prstGeom prst="ellipse">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pslz="http://schemas.microsoft.com/office/powerpoint/2016/slidezoom">
        <mc:Choice Requires="pslz">
          <p:graphicFrame>
            <p:nvGraphicFramePr>
              <p:cNvPr id="2" name="Slide Zoom 1">
                <a:extLst>
                  <a:ext uri="{FF2B5EF4-FFF2-40B4-BE49-F238E27FC236}">
                    <a16:creationId xmlns:a16="http://schemas.microsoft.com/office/drawing/2014/main" id="{A9D3B6D6-39CA-0119-BCDD-72F4DCD130EE}"/>
                  </a:ext>
                </a:extLst>
              </p:cNvPr>
              <p:cNvGraphicFramePr>
                <a:graphicFrameLocks noGrp="1" noDrilldown="1" noChangeAspect="1" noMove="1" noResize="1"/>
              </p:cNvGraphicFramePr>
              <p:nvPr>
                <p:extLst>
                  <p:ext uri="{D42A27DB-BD31-4B8C-83A1-F6EECF244321}">
                    <p14:modId xmlns:p14="http://schemas.microsoft.com/office/powerpoint/2010/main" val="2236263496"/>
                  </p:ext>
                </p:extLst>
              </p:nvPr>
            </p:nvGraphicFramePr>
            <p:xfrm>
              <a:off x="10408670" y="205418"/>
              <a:ext cx="1600091" cy="900051"/>
            </p:xfrm>
            <a:graphic>
              <a:graphicData uri="http://schemas.microsoft.com/office/powerpoint/2016/slidezoom">
                <pslz:sldZm>
                  <pslz:sldZmObj sldId="715" cId="1326451660">
                    <pslz:zmPr id="{88482059-A69E-4441-9E17-9407A2717A37}" returnToParent="0" transitionDur="1000">
                      <p166:blipFill xmlns:p166="http://schemas.microsoft.com/office/powerpoint/2016/6/main">
                        <a:blip r:embed="rId8"/>
                        <a:stretch>
                          <a:fillRect/>
                        </a:stretch>
                      </p166:blipFill>
                      <p166:spPr xmlns:p166="http://schemas.microsoft.com/office/powerpoint/2016/6/main">
                        <a:xfrm>
                          <a:off x="0" y="0"/>
                          <a:ext cx="1600091" cy="900051"/>
                        </a:xfrm>
                        <a:prstGeom prst="rect">
                          <a:avLst/>
                        </a:prstGeom>
                        <a:ln w="3175">
                          <a:solidFill>
                            <a:prstClr val="ltGray"/>
                          </a:solidFill>
                        </a:ln>
                      </p166:spPr>
                    </pslz:zmPr>
                  </pslz:sldZmObj>
                </pslz:sldZm>
              </a:graphicData>
            </a:graphic>
          </p:graphicFrame>
        </mc:Choice>
        <mc:Fallback xmlns="">
          <p:pic>
            <p:nvPicPr>
              <p:cNvPr id="2" name="Slide Zoom 1">
                <a:extLst>
                  <a:ext uri="{FF2B5EF4-FFF2-40B4-BE49-F238E27FC236}">
                    <a16:creationId xmlns:a16="http://schemas.microsoft.com/office/drawing/2014/main" id="{A9D3B6D6-39CA-0119-BCDD-72F4DCD130EE}"/>
                  </a:ext>
                </a:extLst>
              </p:cNvPr>
              <p:cNvPicPr>
                <a:picLocks noGrp="1" noRot="1" noChangeAspect="1" noMove="1" noResize="1" noEditPoints="1" noAdjustHandles="1" noChangeArrowheads="1" noChangeShapeType="1"/>
              </p:cNvPicPr>
              <p:nvPr/>
            </p:nvPicPr>
            <p:blipFill>
              <a:blip r:embed="rId9"/>
              <a:stretch>
                <a:fillRect/>
              </a:stretch>
            </p:blipFill>
            <p:spPr>
              <a:xfrm>
                <a:off x="10408670" y="205418"/>
                <a:ext cx="1600091" cy="900051"/>
              </a:xfrm>
              <a:prstGeom prst="rect">
                <a:avLst/>
              </a:prstGeom>
              <a:ln w="3175">
                <a:solidFill>
                  <a:prstClr val="ltGray"/>
                </a:solidFill>
              </a:ln>
            </p:spPr>
          </p:pic>
        </mc:Fallback>
      </mc:AlternateContent>
    </p:spTree>
    <p:extLst>
      <p:ext uri="{BB962C8B-B14F-4D97-AF65-F5344CB8AC3E}">
        <p14:creationId xmlns:p14="http://schemas.microsoft.com/office/powerpoint/2010/main" val="3510052725"/>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8C4487-822B-6877-21ED-3D89AB3689B4}"/>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697AD528-CC4F-27F7-8075-D2411985EC41}"/>
              </a:ext>
            </a:extLst>
          </p:cNvPr>
          <p:cNvSpPr txBox="1">
            <a:spLocks noGrp="1" noRot="1" noMove="1" noResize="1" noEditPoints="1" noAdjustHandles="1" noChangeArrowheads="1" noChangeShapeType="1"/>
          </p:cNvSpPr>
          <p:nvPr/>
        </p:nvSpPr>
        <p:spPr>
          <a:xfrm>
            <a:off x="1928643" y="1997617"/>
            <a:ext cx="7858401" cy="3586238"/>
          </a:xfrm>
          <a:prstGeom prst="rect">
            <a:avLst/>
          </a:prstGeom>
          <a:noFill/>
          <a:ln>
            <a:noFill/>
          </a:ln>
        </p:spPr>
        <p:txBody>
          <a:bodyPr wrap="square" rtlCol="0">
            <a:spAutoFit/>
          </a:bodyPr>
          <a:lstStyle/>
          <a:p>
            <a:pPr>
              <a:lnSpc>
                <a:spcPct val="125000"/>
              </a:lnSpc>
              <a:spcBef>
                <a:spcPts val="600"/>
              </a:spcBef>
              <a:spcAft>
                <a:spcPts val="1200"/>
              </a:spcAft>
            </a:pPr>
            <a:r>
              <a:rPr lang="en-US" sz="3200" b="1" dirty="0">
                <a:solidFill>
                  <a:srgbClr val="002060"/>
                </a:solidFill>
              </a:rPr>
              <a:t>Describe a recent moment when you followed a child’s lead during a </a:t>
            </a:r>
            <a:r>
              <a:rPr lang="en-US" sz="3200" b="1" dirty="0">
                <a:solidFill>
                  <a:srgbClr val="0070C0"/>
                </a:solidFill>
              </a:rPr>
              <a:t>cool</a:t>
            </a:r>
            <a:r>
              <a:rPr lang="en-US" sz="3200" b="1" dirty="0">
                <a:solidFill>
                  <a:srgbClr val="002060"/>
                </a:solidFill>
              </a:rPr>
              <a:t> moment.</a:t>
            </a:r>
          </a:p>
          <a:p>
            <a:pPr>
              <a:lnSpc>
                <a:spcPct val="125000"/>
              </a:lnSpc>
              <a:spcBef>
                <a:spcPts val="600"/>
              </a:spcBef>
              <a:spcAft>
                <a:spcPts val="1200"/>
              </a:spcAft>
            </a:pPr>
            <a:r>
              <a:rPr lang="en-US" sz="3200" b="1" dirty="0">
                <a:solidFill>
                  <a:srgbClr val="002060"/>
                </a:solidFill>
              </a:rPr>
              <a:t>What did you actually </a:t>
            </a:r>
            <a:r>
              <a:rPr lang="en-US" sz="3200" b="1" u="sng" dirty="0">
                <a:solidFill>
                  <a:srgbClr val="002060"/>
                </a:solidFill>
              </a:rPr>
              <a:t>say and do</a:t>
            </a:r>
            <a:r>
              <a:rPr lang="en-US" sz="3200" b="1" dirty="0">
                <a:solidFill>
                  <a:srgbClr val="002060"/>
                </a:solidFill>
              </a:rPr>
              <a:t> to follow the child’s lead?</a:t>
            </a:r>
          </a:p>
          <a:p>
            <a:pPr>
              <a:lnSpc>
                <a:spcPct val="125000"/>
              </a:lnSpc>
              <a:spcBef>
                <a:spcPts val="600"/>
              </a:spcBef>
              <a:spcAft>
                <a:spcPts val="1200"/>
              </a:spcAft>
            </a:pPr>
            <a:r>
              <a:rPr lang="en-US" sz="3200" b="1" dirty="0">
                <a:solidFill>
                  <a:srgbClr val="002060"/>
                </a:solidFill>
              </a:rPr>
              <a:t>How did the child respond?</a:t>
            </a:r>
          </a:p>
        </p:txBody>
      </p:sp>
      <p:pic>
        <p:nvPicPr>
          <p:cNvPr id="7" name="Picture 6">
            <a:extLst>
              <a:ext uri="{FF2B5EF4-FFF2-40B4-BE49-F238E27FC236}">
                <a16:creationId xmlns:a16="http://schemas.microsoft.com/office/drawing/2014/main" id="{62A2B159-70B0-BDCB-C8FC-131F535A9B29}"/>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val="0"/>
              </a:ext>
            </a:extLst>
          </a:blip>
          <a:stretch>
            <a:fillRect/>
          </a:stretch>
        </p:blipFill>
        <p:spPr>
          <a:xfrm>
            <a:off x="9787044" y="1600200"/>
            <a:ext cx="1956814" cy="1828800"/>
          </a:xfrm>
          <a:prstGeom prst="roundRect">
            <a:avLst/>
          </a:prstGeom>
        </p:spPr>
      </p:pic>
      <p:sp>
        <p:nvSpPr>
          <p:cNvPr id="9" name="W TextBox Problem Solve">
            <a:extLst>
              <a:ext uri="{FF2B5EF4-FFF2-40B4-BE49-F238E27FC236}">
                <a16:creationId xmlns:a16="http://schemas.microsoft.com/office/drawing/2014/main" id="{8CE5D717-66A9-368A-BE9E-D89025B1622E}"/>
              </a:ext>
            </a:extLst>
          </p:cNvPr>
          <p:cNvSpPr txBox="1">
            <a:spLocks noGrp="1" noRot="1" noMove="1" noResize="1" noEditPoints="1" noAdjustHandles="1" noChangeArrowheads="1" noChangeShapeType="1"/>
          </p:cNvSpPr>
          <p:nvPr/>
        </p:nvSpPr>
        <p:spPr>
          <a:xfrm>
            <a:off x="5212508" y="6441859"/>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0" name="W TextBox Practice" hidden="1">
            <a:extLst>
              <a:ext uri="{FF2B5EF4-FFF2-40B4-BE49-F238E27FC236}">
                <a16:creationId xmlns:a16="http://schemas.microsoft.com/office/drawing/2014/main" id="{8DFFD878-358D-1E44-3B5C-D3717049D6AB}"/>
              </a:ext>
            </a:extLst>
          </p:cNvPr>
          <p:cNvSpPr txBox="1">
            <a:spLocks noGrp="1" noRot="1" noMove="1" noResize="1" noEditPoints="1" noAdjustHandles="1" noChangeArrowheads="1" noChangeShapeType="1"/>
          </p:cNvSpPr>
          <p:nvPr/>
        </p:nvSpPr>
        <p:spPr>
          <a:xfrm>
            <a:off x="3512690" y="6445875"/>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1" name="W TextBox Reinforce">
            <a:extLst>
              <a:ext uri="{FF2B5EF4-FFF2-40B4-BE49-F238E27FC236}">
                <a16:creationId xmlns:a16="http://schemas.microsoft.com/office/drawing/2014/main" id="{805D6906-EA44-F5DD-6B15-E46BD5E2E611}"/>
              </a:ext>
            </a:extLst>
          </p:cNvPr>
          <p:cNvSpPr txBox="1">
            <a:spLocks noGrp="1" noRot="1" noMove="1" noResize="1" noEditPoints="1" noAdjustHandles="1" noChangeArrowheads="1" noChangeShapeType="1"/>
          </p:cNvSpPr>
          <p:nvPr/>
        </p:nvSpPr>
        <p:spPr>
          <a:xfrm>
            <a:off x="1841812"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2" name="W TextBox Connect">
            <a:extLst>
              <a:ext uri="{FF2B5EF4-FFF2-40B4-BE49-F238E27FC236}">
                <a16:creationId xmlns:a16="http://schemas.microsoft.com/office/drawing/2014/main" id="{58AC41C2-FEA6-0DF6-B2D6-AF95131BD3CD}"/>
              </a:ext>
            </a:extLst>
          </p:cNvPr>
          <p:cNvSpPr txBox="1">
            <a:spLocks noGrp="1" noRot="1" noMove="1" noResize="1" noEditPoints="1" noAdjustHandles="1" noChangeArrowheads="1" noChangeShapeType="1"/>
          </p:cNvSpPr>
          <p:nvPr/>
        </p:nvSpPr>
        <p:spPr>
          <a:xfrm>
            <a:off x="136464"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9" name="Title 18">
            <a:extLst>
              <a:ext uri="{FF2B5EF4-FFF2-40B4-BE49-F238E27FC236}">
                <a16:creationId xmlns:a16="http://schemas.microsoft.com/office/drawing/2014/main" id="{410781E3-69B6-C8CC-1EE3-CD167569EE0C}"/>
              </a:ext>
            </a:extLst>
          </p:cNvPr>
          <p:cNvSpPr>
            <a:spLocks noGrp="1" noRot="1" noMove="1" noResize="1" noEditPoints="1" noAdjustHandles="1" noChangeArrowheads="1" noChangeShapeType="1"/>
          </p:cNvSpPr>
          <p:nvPr>
            <p:ph type="title"/>
          </p:nvPr>
        </p:nvSpPr>
        <p:spPr/>
        <p:txBody>
          <a:bodyPr/>
          <a:lstStyle/>
          <a:p>
            <a:r>
              <a:rPr kumimoji="0" lang="en-US" sz="4800" b="1" i="0" u="none" strike="noStrike" kern="1200" cap="none" spc="300" normalizeH="0" baseline="0" noProof="0" dirty="0">
                <a:ln>
                  <a:noFill/>
                </a:ln>
                <a:solidFill>
                  <a:srgbClr val="002060"/>
                </a:solidFill>
                <a:effectLst/>
                <a:uLnTx/>
                <a:uFillTx/>
                <a:latin typeface="Calibri" panose="020F0502020204030204"/>
                <a:ea typeface="+mj-ea"/>
                <a:cs typeface="+mj-cs"/>
              </a:rPr>
              <a:t>Responding in </a:t>
            </a:r>
            <a:r>
              <a:rPr kumimoji="0" lang="en-US" sz="4800" b="1" i="0" u="none" strike="noStrike" kern="1200" cap="none" spc="300" normalizeH="0" baseline="0" noProof="0" dirty="0">
                <a:ln>
                  <a:noFill/>
                </a:ln>
                <a:solidFill>
                  <a:srgbClr val="0070C0"/>
                </a:solidFill>
                <a:effectLst/>
                <a:uLnTx/>
                <a:uFillTx/>
                <a:latin typeface="Calibri" panose="020F0502020204030204"/>
                <a:ea typeface="+mj-ea"/>
                <a:cs typeface="+mj-cs"/>
              </a:rPr>
              <a:t>Cool</a:t>
            </a:r>
            <a:r>
              <a:rPr kumimoji="0" lang="en-US" sz="4800" b="1" i="0" u="none" strike="noStrike" kern="1200" cap="none" spc="300" normalizeH="0" baseline="0" noProof="0" dirty="0">
                <a:ln>
                  <a:noFill/>
                </a:ln>
                <a:solidFill>
                  <a:srgbClr val="002060"/>
                </a:solidFill>
                <a:effectLst/>
                <a:uLnTx/>
                <a:uFillTx/>
                <a:latin typeface="Calibri" panose="020F0502020204030204"/>
                <a:ea typeface="+mj-ea"/>
                <a:cs typeface="+mj-cs"/>
              </a:rPr>
              <a:t> Moments</a:t>
            </a:r>
            <a:endParaRPr lang="en-US" dirty="0"/>
          </a:p>
        </p:txBody>
      </p:sp>
      <p:pic>
        <p:nvPicPr>
          <p:cNvPr id="20" name="Packet - Blue" descr="Seeds with solid fill">
            <a:extLst>
              <a:ext uri="{FF2B5EF4-FFF2-40B4-BE49-F238E27FC236}">
                <a16:creationId xmlns:a16="http://schemas.microsoft.com/office/drawing/2014/main" id="{5A2AD162-3E2B-86BD-07C8-E5A258C965EF}"/>
              </a:ext>
            </a:extLst>
          </p:cNvPr>
          <p:cNvPicPr>
            <a:picLocks noGrp="1" noRot="1" noMove="1" noResize="1" noEditPoints="1" noAdjustHandles="1" noChangeArrowheads="1" noChangeShapeType="1" noCrop="1"/>
          </p:cNvPicPr>
          <p:nvPr/>
        </p:nvPicPr>
        <p:blipFill>
          <a:blip r:embed="rId4">
            <a:extLst>
              <a:ext uri="{96DAC541-7B7A-43D3-8B79-37D633B846F1}">
                <asvg:svgBlip xmlns:asvg="http://schemas.microsoft.com/office/drawing/2016/SVG/main" r:embed="rId5"/>
              </a:ext>
            </a:extLst>
          </a:blip>
          <a:stretch>
            <a:fillRect/>
          </a:stretch>
        </p:blipFill>
        <p:spPr>
          <a:xfrm>
            <a:off x="910166" y="570708"/>
            <a:ext cx="914400" cy="914400"/>
          </a:xfrm>
          <a:prstGeom prst="rect">
            <a:avLst/>
          </a:prstGeom>
        </p:spPr>
      </p:pic>
    </p:spTree>
    <p:extLst>
      <p:ext uri="{BB962C8B-B14F-4D97-AF65-F5344CB8AC3E}">
        <p14:creationId xmlns:p14="http://schemas.microsoft.com/office/powerpoint/2010/main" val="25034768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302BB8-CC8B-0D30-2B7B-AC183497145E}"/>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9ACBD054-ADDB-C9B0-2462-26E7258B02E3}"/>
              </a:ext>
            </a:extLst>
          </p:cNvPr>
          <p:cNvSpPr txBox="1">
            <a:spLocks noGrp="1" noRot="1" noMove="1" noResize="1" noEditPoints="1" noAdjustHandles="1" noChangeArrowheads="1" noChangeShapeType="1"/>
          </p:cNvSpPr>
          <p:nvPr/>
        </p:nvSpPr>
        <p:spPr>
          <a:xfrm>
            <a:off x="2135262" y="2186803"/>
            <a:ext cx="7921463" cy="3355406"/>
          </a:xfrm>
          <a:prstGeom prst="rect">
            <a:avLst/>
          </a:prstGeom>
          <a:noFill/>
          <a:ln>
            <a:noFill/>
          </a:ln>
        </p:spPr>
        <p:txBody>
          <a:bodyPr wrap="square" rtlCol="0">
            <a:spAutoFit/>
          </a:bodyPr>
          <a:lstStyle/>
          <a:p>
            <a:pPr>
              <a:lnSpc>
                <a:spcPct val="125000"/>
              </a:lnSpc>
              <a:spcBef>
                <a:spcPts val="600"/>
              </a:spcBef>
              <a:spcAft>
                <a:spcPts val="1200"/>
              </a:spcAft>
            </a:pPr>
            <a:r>
              <a:rPr lang="en-US" sz="3200" b="1" dirty="0">
                <a:solidFill>
                  <a:srgbClr val="76913B"/>
                </a:solidFill>
              </a:rPr>
              <a:t>Think of a recent example when you were trying to follow a child’s lead but became “out of sync.”</a:t>
            </a:r>
          </a:p>
          <a:p>
            <a:pPr>
              <a:lnSpc>
                <a:spcPct val="125000"/>
              </a:lnSpc>
              <a:spcBef>
                <a:spcPts val="600"/>
              </a:spcBef>
              <a:spcAft>
                <a:spcPts val="1200"/>
              </a:spcAft>
            </a:pPr>
            <a:r>
              <a:rPr lang="en-US" sz="3200" b="1" dirty="0">
                <a:solidFill>
                  <a:srgbClr val="002060"/>
                </a:solidFill>
              </a:rPr>
              <a:t>How did you try to get back in sync,                or what might you want to try next time?</a:t>
            </a:r>
          </a:p>
        </p:txBody>
      </p:sp>
      <p:pic>
        <p:nvPicPr>
          <p:cNvPr id="7" name="Picture 6">
            <a:extLst>
              <a:ext uri="{FF2B5EF4-FFF2-40B4-BE49-F238E27FC236}">
                <a16:creationId xmlns:a16="http://schemas.microsoft.com/office/drawing/2014/main" id="{E8A41C28-9752-A30B-3C17-792C1F0A5411}"/>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val="0"/>
              </a:ext>
            </a:extLst>
          </a:blip>
          <a:stretch>
            <a:fillRect/>
          </a:stretch>
        </p:blipFill>
        <p:spPr>
          <a:xfrm>
            <a:off x="9787044" y="1600200"/>
            <a:ext cx="1956814" cy="1828800"/>
          </a:xfrm>
          <a:prstGeom prst="roundRect">
            <a:avLst/>
          </a:prstGeom>
        </p:spPr>
      </p:pic>
      <p:sp>
        <p:nvSpPr>
          <p:cNvPr id="9" name="W TextBox Problem Solve" hidden="1">
            <a:extLst>
              <a:ext uri="{FF2B5EF4-FFF2-40B4-BE49-F238E27FC236}">
                <a16:creationId xmlns:a16="http://schemas.microsoft.com/office/drawing/2014/main" id="{6F04BF1A-634A-3F30-00B3-195636559CA0}"/>
              </a:ext>
            </a:extLst>
          </p:cNvPr>
          <p:cNvSpPr txBox="1">
            <a:spLocks noGrp="1" noRot="1" noMove="1" noResize="1" noEditPoints="1" noAdjustHandles="1" noChangeArrowheads="1" noChangeShapeType="1"/>
          </p:cNvSpPr>
          <p:nvPr/>
        </p:nvSpPr>
        <p:spPr>
          <a:xfrm>
            <a:off x="5219125" y="6435595"/>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0" name="W TextBox Practice">
            <a:extLst>
              <a:ext uri="{FF2B5EF4-FFF2-40B4-BE49-F238E27FC236}">
                <a16:creationId xmlns:a16="http://schemas.microsoft.com/office/drawing/2014/main" id="{ED1892BE-0CA5-EC63-6D60-1DDE26B7BB7A}"/>
              </a:ext>
            </a:extLst>
          </p:cNvPr>
          <p:cNvSpPr txBox="1">
            <a:spLocks noGrp="1" noRot="1" noMove="1" noResize="1" noEditPoints="1" noAdjustHandles="1" noChangeArrowheads="1" noChangeShapeType="1"/>
          </p:cNvSpPr>
          <p:nvPr/>
        </p:nvSpPr>
        <p:spPr>
          <a:xfrm>
            <a:off x="3512690" y="6445875"/>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1" name="W TextBox Reinforce">
            <a:extLst>
              <a:ext uri="{FF2B5EF4-FFF2-40B4-BE49-F238E27FC236}">
                <a16:creationId xmlns:a16="http://schemas.microsoft.com/office/drawing/2014/main" id="{CD365072-0557-15CB-6FE9-7D6B233791A3}"/>
              </a:ext>
            </a:extLst>
          </p:cNvPr>
          <p:cNvSpPr txBox="1">
            <a:spLocks noGrp="1" noRot="1" noMove="1" noResize="1" noEditPoints="1" noAdjustHandles="1" noChangeArrowheads="1" noChangeShapeType="1"/>
          </p:cNvSpPr>
          <p:nvPr/>
        </p:nvSpPr>
        <p:spPr>
          <a:xfrm>
            <a:off x="1841812"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12" name="W TextBox Connect">
            <a:extLst>
              <a:ext uri="{FF2B5EF4-FFF2-40B4-BE49-F238E27FC236}">
                <a16:creationId xmlns:a16="http://schemas.microsoft.com/office/drawing/2014/main" id="{32E26F38-9A8F-08BC-3F9A-10E40231910B}"/>
              </a:ext>
            </a:extLst>
          </p:cNvPr>
          <p:cNvSpPr txBox="1">
            <a:spLocks noGrp="1" noRot="1" noMove="1" noResize="1" noEditPoints="1" noAdjustHandles="1" noChangeArrowheads="1" noChangeShapeType="1"/>
          </p:cNvSpPr>
          <p:nvPr/>
        </p:nvSpPr>
        <p:spPr>
          <a:xfrm>
            <a:off x="136464"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21" name="Title 20">
            <a:extLst>
              <a:ext uri="{FF2B5EF4-FFF2-40B4-BE49-F238E27FC236}">
                <a16:creationId xmlns:a16="http://schemas.microsoft.com/office/drawing/2014/main" id="{36D793C3-7552-927C-3BA6-13FBAAFA8472}"/>
              </a:ext>
            </a:extLst>
          </p:cNvPr>
          <p:cNvSpPr>
            <a:spLocks noGrp="1" noRot="1" noMove="1" noResize="1" noEditPoints="1" noAdjustHandles="1" noChangeArrowheads="1" noChangeShapeType="1"/>
          </p:cNvSpPr>
          <p:nvPr>
            <p:ph type="title"/>
          </p:nvPr>
        </p:nvSpPr>
        <p:spPr/>
        <p:txBody>
          <a:bodyPr/>
          <a:lstStyle/>
          <a:p>
            <a:r>
              <a:rPr kumimoji="0" lang="en-US" sz="4800" b="1" i="0" u="none" strike="noStrike" kern="1200" cap="none" spc="300" normalizeH="0" baseline="0" noProof="0" dirty="0">
                <a:ln>
                  <a:noFill/>
                </a:ln>
                <a:solidFill>
                  <a:srgbClr val="002060"/>
                </a:solidFill>
                <a:effectLst/>
                <a:uLnTx/>
                <a:uFillTx/>
                <a:latin typeface="Calibri" panose="020F0502020204030204"/>
                <a:ea typeface="+mj-ea"/>
                <a:cs typeface="+mj-cs"/>
              </a:rPr>
              <a:t>Responding in </a:t>
            </a:r>
            <a:r>
              <a:rPr kumimoji="0" lang="en-US" sz="4800" b="1" i="0" u="none" strike="noStrike" kern="1200" cap="none" spc="300" normalizeH="0" baseline="0" noProof="0" dirty="0">
                <a:ln>
                  <a:noFill/>
                </a:ln>
                <a:solidFill>
                  <a:srgbClr val="0070C0"/>
                </a:solidFill>
                <a:effectLst/>
                <a:uLnTx/>
                <a:uFillTx/>
                <a:latin typeface="Calibri" panose="020F0502020204030204"/>
                <a:ea typeface="+mj-ea"/>
                <a:cs typeface="+mj-cs"/>
              </a:rPr>
              <a:t>Cool</a:t>
            </a:r>
            <a:r>
              <a:rPr kumimoji="0" lang="en-US" sz="4800" b="1" i="0" u="none" strike="noStrike" kern="1200" cap="none" spc="300" normalizeH="0" baseline="0" noProof="0" dirty="0">
                <a:ln>
                  <a:noFill/>
                </a:ln>
                <a:solidFill>
                  <a:srgbClr val="002060"/>
                </a:solidFill>
                <a:effectLst/>
                <a:uLnTx/>
                <a:uFillTx/>
                <a:latin typeface="Calibri" panose="020F0502020204030204"/>
                <a:ea typeface="+mj-ea"/>
                <a:cs typeface="+mj-cs"/>
              </a:rPr>
              <a:t> Moments</a:t>
            </a:r>
            <a:endParaRPr lang="en-US" dirty="0"/>
          </a:p>
        </p:txBody>
      </p:sp>
      <p:pic>
        <p:nvPicPr>
          <p:cNvPr id="20" name="Packet - Blue" descr="Seeds with solid fill">
            <a:extLst>
              <a:ext uri="{FF2B5EF4-FFF2-40B4-BE49-F238E27FC236}">
                <a16:creationId xmlns:a16="http://schemas.microsoft.com/office/drawing/2014/main" id="{B1A04ACA-2E4E-3893-D59F-EFC23FD15719}"/>
              </a:ext>
            </a:extLst>
          </p:cNvPr>
          <p:cNvPicPr>
            <a:picLocks noGrp="1" noRot="1" noMove="1" noResize="1" noEditPoints="1" noAdjustHandles="1" noChangeArrowheads="1" noChangeShapeType="1" noCrop="1"/>
          </p:cNvPicPr>
          <p:nvPr/>
        </p:nvPicPr>
        <p:blipFill>
          <a:blip r:embed="rId4">
            <a:extLst>
              <a:ext uri="{96DAC541-7B7A-43D3-8B79-37D633B846F1}">
                <asvg:svgBlip xmlns:asvg="http://schemas.microsoft.com/office/drawing/2016/SVG/main" r:embed="rId5"/>
              </a:ext>
            </a:extLst>
          </a:blip>
          <a:stretch>
            <a:fillRect/>
          </a:stretch>
        </p:blipFill>
        <p:spPr>
          <a:xfrm>
            <a:off x="910166" y="570708"/>
            <a:ext cx="914400" cy="914400"/>
          </a:xfrm>
          <a:prstGeom prst="rect">
            <a:avLst/>
          </a:prstGeom>
        </p:spPr>
      </p:pic>
    </p:spTree>
    <p:extLst>
      <p:ext uri="{BB962C8B-B14F-4D97-AF65-F5344CB8AC3E}">
        <p14:creationId xmlns:p14="http://schemas.microsoft.com/office/powerpoint/2010/main" val="32320341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71C37A-E4AC-AFBC-1A7C-CFC0EFB5FF1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A3F86E4D-7EC7-CA1A-99B2-8198487868E2}"/>
              </a:ext>
            </a:extLst>
          </p:cNvPr>
          <p:cNvSpPr>
            <a:spLocks noGrp="1" noRot="1" noMove="1" noResize="1" noEditPoints="1" noAdjustHandles="1" noChangeArrowheads="1" noChangeShapeType="1"/>
          </p:cNvSpPr>
          <p:nvPr>
            <p:ph type="title" idx="4294967295"/>
          </p:nvPr>
        </p:nvSpPr>
        <p:spPr>
          <a:xfrm>
            <a:off x="838200" y="2103437"/>
            <a:ext cx="10515600" cy="1325563"/>
          </a:xfrm>
        </p:spPr>
        <p:txBody>
          <a:bodyPr>
            <a:noAutofit/>
          </a:bodyPr>
          <a:lstStyle/>
          <a:p>
            <a:pPr>
              <a:lnSpc>
                <a:spcPct val="100000"/>
              </a:lnSpc>
            </a:pPr>
            <a:r>
              <a:rPr lang="en-US" sz="4800" dirty="0">
                <a:solidFill>
                  <a:srgbClr val="6B8E23"/>
                </a:solidFill>
              </a:rPr>
              <a:t>Sprouts Handout</a:t>
            </a:r>
            <a:br>
              <a:rPr lang="en-US" sz="4800" dirty="0"/>
            </a:br>
            <a:r>
              <a:rPr lang="en-US" sz="4800" spc="300" dirty="0">
                <a:solidFill>
                  <a:srgbClr val="002060"/>
                </a:solidFill>
              </a:rPr>
              <a:t>Responding in </a:t>
            </a:r>
            <a:r>
              <a:rPr lang="en-US" sz="4800" spc="300" dirty="0">
                <a:solidFill>
                  <a:srgbClr val="0070C0"/>
                </a:solidFill>
              </a:rPr>
              <a:t>Cool </a:t>
            </a:r>
            <a:r>
              <a:rPr lang="en-US" sz="4800" spc="300" dirty="0">
                <a:solidFill>
                  <a:srgbClr val="002060"/>
                </a:solidFill>
              </a:rPr>
              <a:t>Moments</a:t>
            </a:r>
          </a:p>
        </p:txBody>
      </p:sp>
      <p:sp>
        <p:nvSpPr>
          <p:cNvPr id="2" name="TextBox 1">
            <a:extLst>
              <a:ext uri="{FF2B5EF4-FFF2-40B4-BE49-F238E27FC236}">
                <a16:creationId xmlns:a16="http://schemas.microsoft.com/office/drawing/2014/main" id="{31E3E76C-E505-083D-19EF-FE859B8AB314}"/>
              </a:ext>
            </a:extLst>
          </p:cNvPr>
          <p:cNvSpPr txBox="1">
            <a:spLocks noGrp="1" noRot="1" noMove="1" noResize="1" noEditPoints="1" noAdjustHandles="1" noChangeArrowheads="1" noChangeShapeType="1"/>
          </p:cNvSpPr>
          <p:nvPr/>
        </p:nvSpPr>
        <p:spPr>
          <a:xfrm>
            <a:off x="3081436" y="4437396"/>
            <a:ext cx="6135007" cy="1569660"/>
          </a:xfrm>
          <a:prstGeom prst="rect">
            <a:avLst/>
          </a:prstGeom>
          <a:noFill/>
        </p:spPr>
        <p:txBody>
          <a:bodyPr wrap="square" rtlCol="0">
            <a:spAutoFit/>
          </a:bodyPr>
          <a:lstStyle/>
          <a:p>
            <a:pPr algn="ctr"/>
            <a:r>
              <a:rPr lang="en-US" sz="2400" b="1" dirty="0">
                <a:solidFill>
                  <a:srgbClr val="002060"/>
                </a:solidFill>
              </a:rPr>
              <a:t>Handouts (in English and Spanish) </a:t>
            </a:r>
          </a:p>
          <a:p>
            <a:pPr algn="ctr"/>
            <a:r>
              <a:rPr lang="en-US" sz="2400" b="1" dirty="0">
                <a:solidFill>
                  <a:srgbClr val="002060"/>
                </a:solidFill>
              </a:rPr>
              <a:t>are available to download, print, and share.</a:t>
            </a:r>
          </a:p>
          <a:p>
            <a:pPr algn="ctr"/>
            <a:r>
              <a:rPr lang="en-US" sz="2400" dirty="0">
                <a:solidFill>
                  <a:srgbClr val="6B8E23"/>
                </a:solidFill>
              </a:rPr>
              <a:t>Find them on the </a:t>
            </a:r>
            <a:r>
              <a:rPr lang="en-US" sz="2400" b="1" dirty="0">
                <a:solidFill>
                  <a:srgbClr val="6B8E23"/>
                </a:solidFill>
              </a:rPr>
              <a:t>SEEDS website</a:t>
            </a:r>
            <a:r>
              <a:rPr lang="en-US" sz="2400" dirty="0">
                <a:solidFill>
                  <a:srgbClr val="002060"/>
                </a:solidFill>
              </a:rPr>
              <a:t>:</a:t>
            </a:r>
          </a:p>
          <a:p>
            <a:pPr algn="ctr"/>
            <a:r>
              <a:rPr lang="en-US" sz="2400" dirty="0">
                <a:solidFill>
                  <a:srgbClr val="002060"/>
                </a:solidFill>
                <a:hlinkClick r:id="rId3"/>
              </a:rPr>
              <a:t>https://dpbh.ucla.edu/seeds-handouts/</a:t>
            </a:r>
            <a:endParaRPr lang="en-US" sz="2400" dirty="0">
              <a:solidFill>
                <a:srgbClr val="002060"/>
              </a:solidFill>
            </a:endParaRPr>
          </a:p>
        </p:txBody>
      </p:sp>
      <p:sp>
        <p:nvSpPr>
          <p:cNvPr id="3" name="Link to Home">
            <a:hlinkClick r:id="rId4" action="ppaction://hlinksldjump"/>
            <a:extLst>
              <a:ext uri="{FF2B5EF4-FFF2-40B4-BE49-F238E27FC236}">
                <a16:creationId xmlns:a16="http://schemas.microsoft.com/office/drawing/2014/main" id="{B57BCFC5-A910-E402-FFCD-6834C731867C}"/>
              </a:ext>
            </a:extLst>
          </p:cNvPr>
          <p:cNvSpPr>
            <a:spLocks/>
          </p:cNvSpPr>
          <p:nvPr/>
        </p:nvSpPr>
        <p:spPr>
          <a:xfrm>
            <a:off x="5398467" y="162048"/>
            <a:ext cx="1371600" cy="1371600"/>
          </a:xfrm>
          <a:prstGeom prst="ellipse">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191832"/>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26985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0019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a:spLocks noGrp="1" noRot="1" noMove="1" noResize="1" noEditPoints="1" noAdjustHandles="1" noChangeArrowheads="1" noChangeShapeType="1"/>
          </p:cNvSpPr>
          <p:nvPr/>
        </p:nvSpPr>
        <p:spPr>
          <a:xfrm>
            <a:off x="2430377" y="344026"/>
            <a:ext cx="5933509" cy="769441"/>
          </a:xfrm>
          <a:prstGeom prst="rect">
            <a:avLst/>
          </a:prstGeom>
          <a:noFill/>
        </p:spPr>
        <p:txBody>
          <a:bodyPr wrap="square" rtlCol="0">
            <a:spAutoFit/>
          </a:bodyPr>
          <a:lstStyle/>
          <a:p>
            <a:pPr algn="ctr"/>
            <a:r>
              <a:rPr lang="en-US" sz="4400" b="1" spc="224" dirty="0">
                <a:solidFill>
                  <a:srgbClr val="583C92"/>
                </a:solidFill>
              </a:rPr>
              <a:t>Recognizing Cues</a:t>
            </a:r>
          </a:p>
        </p:txBody>
      </p:sp>
      <p:pic>
        <p:nvPicPr>
          <p:cNvPr id="2" name="Picture 1">
            <a:extLst>
              <a:ext uri="{FF2B5EF4-FFF2-40B4-BE49-F238E27FC236}">
                <a16:creationId xmlns:a16="http://schemas.microsoft.com/office/drawing/2014/main" id="{8423ABA3-A2EB-E533-6F8A-3A32A11E15B6}"/>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val="0"/>
              </a:ext>
            </a:extLst>
          </a:blip>
          <a:stretch>
            <a:fillRect/>
          </a:stretch>
        </p:blipFill>
        <p:spPr>
          <a:xfrm rot="21357368">
            <a:off x="9661763" y="1087062"/>
            <a:ext cx="915668" cy="914588"/>
          </a:xfrm>
          <a:prstGeom prst="rect">
            <a:avLst/>
          </a:prstGeom>
        </p:spPr>
      </p:pic>
      <p:pic>
        <p:nvPicPr>
          <p:cNvPr id="3" name="Picture 2">
            <a:extLst>
              <a:ext uri="{FF2B5EF4-FFF2-40B4-BE49-F238E27FC236}">
                <a16:creationId xmlns:a16="http://schemas.microsoft.com/office/drawing/2014/main" id="{B13FFDE0-38AA-245F-835B-2D3334D03248}"/>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8605609" y="344026"/>
            <a:ext cx="1272265" cy="1483575"/>
          </a:xfrm>
          <a:prstGeom prst="rect">
            <a:avLst/>
          </a:prstGeom>
        </p:spPr>
      </p:pic>
      <p:sp>
        <p:nvSpPr>
          <p:cNvPr id="4" name="TextBox 3">
            <a:extLst>
              <a:ext uri="{FF2B5EF4-FFF2-40B4-BE49-F238E27FC236}">
                <a16:creationId xmlns:a16="http://schemas.microsoft.com/office/drawing/2014/main" id="{3DA9D143-3DD6-1103-99A4-959D26680DEE}"/>
              </a:ext>
            </a:extLst>
          </p:cNvPr>
          <p:cNvSpPr txBox="1">
            <a:spLocks noGrp="1" noRot="1" noMove="1" noResize="1" noEditPoints="1" noAdjustHandles="1" noChangeArrowheads="1" noChangeShapeType="1"/>
          </p:cNvSpPr>
          <p:nvPr/>
        </p:nvSpPr>
        <p:spPr>
          <a:xfrm>
            <a:off x="1524000" y="2390632"/>
            <a:ext cx="9144000" cy="2970685"/>
          </a:xfrm>
          <a:prstGeom prst="rect">
            <a:avLst/>
          </a:prstGeom>
          <a:noFill/>
          <a:ln>
            <a:noFill/>
          </a:ln>
        </p:spPr>
        <p:txBody>
          <a:bodyPr wrap="square" rtlCol="0">
            <a:spAutoFit/>
          </a:bodyPr>
          <a:lstStyle/>
          <a:p>
            <a:pPr>
              <a:lnSpc>
                <a:spcPct val="125000"/>
              </a:lnSpc>
              <a:spcBef>
                <a:spcPts val="600"/>
              </a:spcBef>
              <a:spcAft>
                <a:spcPts val="1200"/>
              </a:spcAft>
            </a:pPr>
            <a:r>
              <a:rPr lang="en-US" sz="3200" b="1" dirty="0">
                <a:solidFill>
                  <a:srgbClr val="002060"/>
                </a:solidFill>
              </a:rPr>
              <a:t>What is one of your favorite sensory experiences (something you smell, taste, hear, see, or feel)?</a:t>
            </a:r>
          </a:p>
          <a:p>
            <a:pPr>
              <a:lnSpc>
                <a:spcPct val="125000"/>
              </a:lnSpc>
              <a:spcBef>
                <a:spcPts val="600"/>
              </a:spcBef>
              <a:spcAft>
                <a:spcPts val="1200"/>
              </a:spcAft>
            </a:pPr>
            <a:r>
              <a:rPr lang="en-US" sz="3200" i="1" dirty="0">
                <a:solidFill>
                  <a:srgbClr val="002060"/>
                </a:solidFill>
              </a:rPr>
              <a:t>What do you enjoy about this experience?</a:t>
            </a:r>
          </a:p>
          <a:p>
            <a:pPr>
              <a:lnSpc>
                <a:spcPct val="125000"/>
              </a:lnSpc>
              <a:spcBef>
                <a:spcPts val="600"/>
              </a:spcBef>
              <a:spcAft>
                <a:spcPts val="1200"/>
              </a:spcAft>
            </a:pPr>
            <a:r>
              <a:rPr lang="en-US" sz="3200" i="1" dirty="0">
                <a:solidFill>
                  <a:srgbClr val="002060"/>
                </a:solidFill>
              </a:rPr>
              <a:t>How does it make you feel?</a:t>
            </a:r>
          </a:p>
        </p:txBody>
      </p:sp>
      <p:sp>
        <p:nvSpPr>
          <p:cNvPr id="38" name="W TextBox Problem Solve">
            <a:extLst>
              <a:ext uri="{FF2B5EF4-FFF2-40B4-BE49-F238E27FC236}">
                <a16:creationId xmlns:a16="http://schemas.microsoft.com/office/drawing/2014/main" id="{42F14668-0F90-CBFF-B575-2EAB59C5A963}"/>
              </a:ext>
            </a:extLst>
          </p:cNvPr>
          <p:cNvSpPr txBox="1">
            <a:spLocks noGrp="1" noRot="1" noMove="1" noResize="1" noEditPoints="1" noAdjustHandles="1" noChangeArrowheads="1" noChangeShapeType="1"/>
          </p:cNvSpPr>
          <p:nvPr/>
        </p:nvSpPr>
        <p:spPr>
          <a:xfrm>
            <a:off x="5212508" y="6441859"/>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39" name="W TextBox Practice">
            <a:extLst>
              <a:ext uri="{FF2B5EF4-FFF2-40B4-BE49-F238E27FC236}">
                <a16:creationId xmlns:a16="http://schemas.microsoft.com/office/drawing/2014/main" id="{28968347-51F3-3EC3-7AD4-C7631DD9A18B}"/>
              </a:ext>
            </a:extLst>
          </p:cNvPr>
          <p:cNvSpPr txBox="1">
            <a:spLocks noGrp="1" noRot="1" noMove="1" noResize="1" noEditPoints="1" noAdjustHandles="1" noChangeArrowheads="1" noChangeShapeType="1"/>
          </p:cNvSpPr>
          <p:nvPr/>
        </p:nvSpPr>
        <p:spPr>
          <a:xfrm>
            <a:off x="3512690" y="6445875"/>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40" name="W TextBox Reinforce">
            <a:extLst>
              <a:ext uri="{FF2B5EF4-FFF2-40B4-BE49-F238E27FC236}">
                <a16:creationId xmlns:a16="http://schemas.microsoft.com/office/drawing/2014/main" id="{A131F7CA-C1CA-8A77-963B-CE819AB3A995}"/>
              </a:ext>
            </a:extLst>
          </p:cNvPr>
          <p:cNvSpPr txBox="1">
            <a:spLocks noGrp="1" noRot="1" noMove="1" noResize="1" noEditPoints="1" noAdjustHandles="1" noChangeArrowheads="1" noChangeShapeType="1"/>
          </p:cNvSpPr>
          <p:nvPr/>
        </p:nvSpPr>
        <p:spPr>
          <a:xfrm>
            <a:off x="1841812"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41" name="W TextBox Connect" hidden="1">
            <a:extLst>
              <a:ext uri="{FF2B5EF4-FFF2-40B4-BE49-F238E27FC236}">
                <a16:creationId xmlns:a16="http://schemas.microsoft.com/office/drawing/2014/main" id="{7B2D7D8C-C9E3-79FE-7685-FF572A63818E}"/>
              </a:ext>
            </a:extLst>
          </p:cNvPr>
          <p:cNvSpPr txBox="1">
            <a:spLocks noGrp="1" noRot="1" noMove="1" noResize="1" noEditPoints="1" noAdjustHandles="1" noChangeArrowheads="1" noChangeShapeType="1"/>
          </p:cNvSpPr>
          <p:nvPr/>
        </p:nvSpPr>
        <p:spPr>
          <a:xfrm>
            <a:off x="136464"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pic>
        <p:nvPicPr>
          <p:cNvPr id="5" name="Packet - Purple" descr="Seeds with solid fill">
            <a:extLst>
              <a:ext uri="{FF2B5EF4-FFF2-40B4-BE49-F238E27FC236}">
                <a16:creationId xmlns:a16="http://schemas.microsoft.com/office/drawing/2014/main" id="{6C4C25AC-AFBE-7EDA-7A1B-76BBB69E01F3}"/>
              </a:ext>
            </a:extLst>
          </p:cNvPr>
          <p:cNvPicPr>
            <a:picLocks noGrp="1" noRot="1" noMove="1" noResize="1" noEditPoints="1" noAdjustHandles="1" noChangeArrowheads="1" noChangeShapeType="1" noCrop="1"/>
          </p:cNvPicPr>
          <p:nvPr/>
        </p:nvPicPr>
        <p:blipFill>
          <a:blip r:embed="rId5">
            <a:extLst>
              <a:ext uri="{96DAC541-7B7A-43D3-8B79-37D633B846F1}">
                <asvg:svgBlip xmlns:asvg="http://schemas.microsoft.com/office/drawing/2016/SVG/main" r:embed="rId6"/>
              </a:ext>
            </a:extLst>
          </a:blip>
          <a:stretch>
            <a:fillRect/>
          </a:stretch>
        </p:blipFill>
        <p:spPr>
          <a:xfrm>
            <a:off x="2188654" y="271546"/>
            <a:ext cx="914400" cy="914400"/>
          </a:xfrm>
          <a:prstGeom prst="rect">
            <a:avLst/>
          </a:prstGeom>
        </p:spPr>
      </p:pic>
    </p:spTree>
    <p:extLst>
      <p:ext uri="{BB962C8B-B14F-4D97-AF65-F5344CB8AC3E}">
        <p14:creationId xmlns:p14="http://schemas.microsoft.com/office/powerpoint/2010/main" val="2536257399"/>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BED647-1540-60C7-A288-65B11E840B37}"/>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2F5E32C8-8E83-F622-8477-7317EEDCD4BC}"/>
              </a:ext>
            </a:extLst>
          </p:cNvPr>
          <p:cNvSpPr txBox="1"/>
          <p:nvPr/>
        </p:nvSpPr>
        <p:spPr>
          <a:xfrm>
            <a:off x="2430377" y="344026"/>
            <a:ext cx="5933509" cy="769441"/>
          </a:xfrm>
          <a:prstGeom prst="rect">
            <a:avLst/>
          </a:prstGeom>
          <a:noFill/>
        </p:spPr>
        <p:txBody>
          <a:bodyPr wrap="square" rtlCol="0">
            <a:spAutoFit/>
          </a:bodyPr>
          <a:lstStyle/>
          <a:p>
            <a:pPr algn="ctr"/>
            <a:r>
              <a:rPr lang="en-US" sz="4400" b="1" spc="224" dirty="0">
                <a:solidFill>
                  <a:srgbClr val="583C92"/>
                </a:solidFill>
              </a:rPr>
              <a:t>Recognizing Cues</a:t>
            </a:r>
          </a:p>
        </p:txBody>
      </p:sp>
      <p:pic>
        <p:nvPicPr>
          <p:cNvPr id="2" name="Picture 1">
            <a:extLst>
              <a:ext uri="{FF2B5EF4-FFF2-40B4-BE49-F238E27FC236}">
                <a16:creationId xmlns:a16="http://schemas.microsoft.com/office/drawing/2014/main" id="{13E758FB-B0A5-B1A2-83B8-3C59A9944A26}"/>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val="0"/>
              </a:ext>
            </a:extLst>
          </a:blip>
          <a:stretch>
            <a:fillRect/>
          </a:stretch>
        </p:blipFill>
        <p:spPr>
          <a:xfrm rot="21357368">
            <a:off x="9661763" y="1087062"/>
            <a:ext cx="915668" cy="914588"/>
          </a:xfrm>
          <a:prstGeom prst="rect">
            <a:avLst/>
          </a:prstGeom>
        </p:spPr>
      </p:pic>
      <p:pic>
        <p:nvPicPr>
          <p:cNvPr id="3" name="Picture 2">
            <a:extLst>
              <a:ext uri="{FF2B5EF4-FFF2-40B4-BE49-F238E27FC236}">
                <a16:creationId xmlns:a16="http://schemas.microsoft.com/office/drawing/2014/main" id="{6E2634BE-949A-E00F-B0E1-94A2FF2EF517}"/>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8605609" y="344026"/>
            <a:ext cx="1272265" cy="1483575"/>
          </a:xfrm>
          <a:prstGeom prst="rect">
            <a:avLst/>
          </a:prstGeom>
        </p:spPr>
      </p:pic>
      <p:sp>
        <p:nvSpPr>
          <p:cNvPr id="4" name="TextBox 3">
            <a:extLst>
              <a:ext uri="{FF2B5EF4-FFF2-40B4-BE49-F238E27FC236}">
                <a16:creationId xmlns:a16="http://schemas.microsoft.com/office/drawing/2014/main" id="{ED3B42FB-9FDA-6CDF-243A-215B70838345}"/>
              </a:ext>
            </a:extLst>
          </p:cNvPr>
          <p:cNvSpPr txBox="1"/>
          <p:nvPr/>
        </p:nvSpPr>
        <p:spPr>
          <a:xfrm>
            <a:off x="705612" y="2312183"/>
            <a:ext cx="10780776" cy="2970685"/>
          </a:xfrm>
          <a:prstGeom prst="rect">
            <a:avLst/>
          </a:prstGeom>
          <a:noFill/>
          <a:ln>
            <a:noFill/>
          </a:ln>
        </p:spPr>
        <p:txBody>
          <a:bodyPr wrap="square" rtlCol="0">
            <a:spAutoFit/>
          </a:bodyPr>
          <a:lstStyle/>
          <a:p>
            <a:pPr>
              <a:lnSpc>
                <a:spcPct val="125000"/>
              </a:lnSpc>
              <a:spcBef>
                <a:spcPts val="600"/>
              </a:spcBef>
              <a:spcAft>
                <a:spcPts val="1200"/>
              </a:spcAft>
            </a:pPr>
            <a:r>
              <a:rPr lang="en-US" sz="3200" b="1" dirty="0">
                <a:solidFill>
                  <a:srgbClr val="6B8E23"/>
                </a:solidFill>
              </a:rPr>
              <a:t>Think of a child who had a strong (positive or negative) reaction to a sensory experience.</a:t>
            </a:r>
          </a:p>
          <a:p>
            <a:pPr>
              <a:lnSpc>
                <a:spcPct val="125000"/>
              </a:lnSpc>
              <a:spcBef>
                <a:spcPts val="600"/>
              </a:spcBef>
              <a:spcAft>
                <a:spcPts val="1200"/>
              </a:spcAft>
            </a:pPr>
            <a:r>
              <a:rPr lang="en-US" sz="3200" b="1" dirty="0">
                <a:solidFill>
                  <a:srgbClr val="002060"/>
                </a:solidFill>
              </a:rPr>
              <a:t>What cues told you the child was having a strong reaction?</a:t>
            </a:r>
          </a:p>
          <a:p>
            <a:pPr>
              <a:lnSpc>
                <a:spcPct val="125000"/>
              </a:lnSpc>
              <a:spcBef>
                <a:spcPts val="600"/>
              </a:spcBef>
              <a:spcAft>
                <a:spcPts val="1200"/>
              </a:spcAft>
            </a:pPr>
            <a:r>
              <a:rPr lang="en-US" sz="3200" b="1" dirty="0">
                <a:solidFill>
                  <a:srgbClr val="002060"/>
                </a:solidFill>
              </a:rPr>
              <a:t>What did you learn about the child from observing their cues?</a:t>
            </a:r>
          </a:p>
        </p:txBody>
      </p:sp>
      <p:sp>
        <p:nvSpPr>
          <p:cNvPr id="26" name="W TextBox Problem Solve">
            <a:extLst>
              <a:ext uri="{FF2B5EF4-FFF2-40B4-BE49-F238E27FC236}">
                <a16:creationId xmlns:a16="http://schemas.microsoft.com/office/drawing/2014/main" id="{952C0D14-681A-4852-A689-6B6BE2E556A4}"/>
              </a:ext>
            </a:extLst>
          </p:cNvPr>
          <p:cNvSpPr txBox="1">
            <a:spLocks noGrp="1" noRot="1" noMove="1" noResize="1" noEditPoints="1" noAdjustHandles="1" noChangeArrowheads="1" noChangeShapeType="1"/>
          </p:cNvSpPr>
          <p:nvPr/>
        </p:nvSpPr>
        <p:spPr>
          <a:xfrm>
            <a:off x="5212508" y="6441859"/>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27" name="W TextBox Practice">
            <a:extLst>
              <a:ext uri="{FF2B5EF4-FFF2-40B4-BE49-F238E27FC236}">
                <a16:creationId xmlns:a16="http://schemas.microsoft.com/office/drawing/2014/main" id="{D6B15CD3-09C5-93F8-86F1-350597C0A265}"/>
              </a:ext>
            </a:extLst>
          </p:cNvPr>
          <p:cNvSpPr txBox="1">
            <a:spLocks noGrp="1" noRot="1" noMove="1" noResize="1" noEditPoints="1" noAdjustHandles="1" noChangeArrowheads="1" noChangeShapeType="1"/>
          </p:cNvSpPr>
          <p:nvPr/>
        </p:nvSpPr>
        <p:spPr>
          <a:xfrm>
            <a:off x="3512690" y="6445875"/>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28" name="W TextBox Reinforce" hidden="1">
            <a:extLst>
              <a:ext uri="{FF2B5EF4-FFF2-40B4-BE49-F238E27FC236}">
                <a16:creationId xmlns:a16="http://schemas.microsoft.com/office/drawing/2014/main" id="{28349BC9-61EA-F797-F682-A69ECAFA9FDE}"/>
              </a:ext>
            </a:extLst>
          </p:cNvPr>
          <p:cNvSpPr txBox="1">
            <a:spLocks noGrp="1" noRot="1" noMove="1" noResize="1" noEditPoints="1" noAdjustHandles="1" noChangeArrowheads="1" noChangeShapeType="1"/>
          </p:cNvSpPr>
          <p:nvPr/>
        </p:nvSpPr>
        <p:spPr>
          <a:xfrm>
            <a:off x="1841812"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29" name="W TextBox Connect">
            <a:extLst>
              <a:ext uri="{FF2B5EF4-FFF2-40B4-BE49-F238E27FC236}">
                <a16:creationId xmlns:a16="http://schemas.microsoft.com/office/drawing/2014/main" id="{84D95D36-6E8E-346A-60A3-C68FCCEA6D6D}"/>
              </a:ext>
            </a:extLst>
          </p:cNvPr>
          <p:cNvSpPr txBox="1">
            <a:spLocks noGrp="1" noRot="1" noMove="1" noResize="1" noEditPoints="1" noAdjustHandles="1" noChangeArrowheads="1" noChangeShapeType="1"/>
          </p:cNvSpPr>
          <p:nvPr/>
        </p:nvSpPr>
        <p:spPr>
          <a:xfrm>
            <a:off x="136464"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pic>
        <p:nvPicPr>
          <p:cNvPr id="5" name="Packet - Purple" descr="Seeds with solid fill">
            <a:extLst>
              <a:ext uri="{FF2B5EF4-FFF2-40B4-BE49-F238E27FC236}">
                <a16:creationId xmlns:a16="http://schemas.microsoft.com/office/drawing/2014/main" id="{A2EE485C-3EFF-CCB6-9D38-DE62FC68EA86}"/>
              </a:ext>
            </a:extLst>
          </p:cNvPr>
          <p:cNvPicPr>
            <a:picLocks noGrp="1" noRot="1" noMove="1" noResize="1" noEditPoints="1" noAdjustHandles="1" noChangeArrowheads="1" noChangeShapeType="1" noCrop="1"/>
          </p:cNvPicPr>
          <p:nvPr/>
        </p:nvPicPr>
        <p:blipFill>
          <a:blip r:embed="rId5">
            <a:extLst>
              <a:ext uri="{96DAC541-7B7A-43D3-8B79-37D633B846F1}">
                <asvg:svgBlip xmlns:asvg="http://schemas.microsoft.com/office/drawing/2016/SVG/main" r:embed="rId6"/>
              </a:ext>
            </a:extLst>
          </a:blip>
          <a:stretch>
            <a:fillRect/>
          </a:stretch>
        </p:blipFill>
        <p:spPr>
          <a:xfrm>
            <a:off x="2188654" y="271546"/>
            <a:ext cx="914400" cy="914400"/>
          </a:xfrm>
          <a:prstGeom prst="rect">
            <a:avLst/>
          </a:prstGeom>
        </p:spPr>
      </p:pic>
    </p:spTree>
    <p:extLst>
      <p:ext uri="{BB962C8B-B14F-4D97-AF65-F5344CB8AC3E}">
        <p14:creationId xmlns:p14="http://schemas.microsoft.com/office/powerpoint/2010/main" val="2423724292"/>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AAB390-60DE-1EF6-5396-785FC140EED5}"/>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4DAE5C19-221A-DCE8-8E5D-3B9A8773495D}"/>
              </a:ext>
            </a:extLst>
          </p:cNvPr>
          <p:cNvSpPr txBox="1">
            <a:spLocks noGrp="1" noRot="1" noMove="1" noResize="1" noEditPoints="1" noAdjustHandles="1" noChangeArrowheads="1" noChangeShapeType="1"/>
          </p:cNvSpPr>
          <p:nvPr/>
        </p:nvSpPr>
        <p:spPr>
          <a:xfrm>
            <a:off x="2430377" y="344026"/>
            <a:ext cx="5933509" cy="769441"/>
          </a:xfrm>
          <a:prstGeom prst="rect">
            <a:avLst/>
          </a:prstGeom>
          <a:noFill/>
        </p:spPr>
        <p:txBody>
          <a:bodyPr wrap="square" rtlCol="0">
            <a:spAutoFit/>
          </a:bodyPr>
          <a:lstStyle/>
          <a:p>
            <a:pPr algn="ctr"/>
            <a:r>
              <a:rPr lang="en-US" sz="4400" b="1" spc="224" dirty="0">
                <a:solidFill>
                  <a:srgbClr val="583C92"/>
                </a:solidFill>
              </a:rPr>
              <a:t>Recognizing Cues</a:t>
            </a:r>
          </a:p>
        </p:txBody>
      </p:sp>
      <p:pic>
        <p:nvPicPr>
          <p:cNvPr id="2" name="Picture 1">
            <a:extLst>
              <a:ext uri="{FF2B5EF4-FFF2-40B4-BE49-F238E27FC236}">
                <a16:creationId xmlns:a16="http://schemas.microsoft.com/office/drawing/2014/main" id="{52260992-2B1E-25A4-8176-5EBDF7654D64}"/>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val="0"/>
              </a:ext>
            </a:extLst>
          </a:blip>
          <a:stretch>
            <a:fillRect/>
          </a:stretch>
        </p:blipFill>
        <p:spPr>
          <a:xfrm rot="21357368">
            <a:off x="9661763" y="1087062"/>
            <a:ext cx="915668" cy="914588"/>
          </a:xfrm>
          <a:prstGeom prst="rect">
            <a:avLst/>
          </a:prstGeom>
        </p:spPr>
      </p:pic>
      <p:pic>
        <p:nvPicPr>
          <p:cNvPr id="3" name="Picture 2">
            <a:extLst>
              <a:ext uri="{FF2B5EF4-FFF2-40B4-BE49-F238E27FC236}">
                <a16:creationId xmlns:a16="http://schemas.microsoft.com/office/drawing/2014/main" id="{C43FEFF2-4693-073B-3A5C-0A8A80DD3972}"/>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8605609" y="344026"/>
            <a:ext cx="1272265" cy="1483575"/>
          </a:xfrm>
          <a:prstGeom prst="rect">
            <a:avLst/>
          </a:prstGeom>
        </p:spPr>
      </p:pic>
      <p:sp>
        <p:nvSpPr>
          <p:cNvPr id="4" name="TextBox 3">
            <a:extLst>
              <a:ext uri="{FF2B5EF4-FFF2-40B4-BE49-F238E27FC236}">
                <a16:creationId xmlns:a16="http://schemas.microsoft.com/office/drawing/2014/main" id="{EC87F4AE-8A8D-F31B-6146-DFC47AD9FC5B}"/>
              </a:ext>
            </a:extLst>
          </p:cNvPr>
          <p:cNvSpPr txBox="1">
            <a:spLocks noGrp="1" noRot="1" noMove="1" noResize="1" noEditPoints="1" noAdjustHandles="1" noChangeArrowheads="1" noChangeShapeType="1"/>
          </p:cNvSpPr>
          <p:nvPr/>
        </p:nvSpPr>
        <p:spPr>
          <a:xfrm>
            <a:off x="1524000" y="2390632"/>
            <a:ext cx="9144000" cy="3586238"/>
          </a:xfrm>
          <a:prstGeom prst="rect">
            <a:avLst/>
          </a:prstGeom>
          <a:noFill/>
          <a:ln>
            <a:noFill/>
          </a:ln>
        </p:spPr>
        <p:txBody>
          <a:bodyPr wrap="square" rtlCol="0">
            <a:spAutoFit/>
          </a:bodyPr>
          <a:lstStyle/>
          <a:p>
            <a:pPr>
              <a:lnSpc>
                <a:spcPct val="125000"/>
              </a:lnSpc>
              <a:spcBef>
                <a:spcPts val="600"/>
              </a:spcBef>
              <a:spcAft>
                <a:spcPts val="1200"/>
              </a:spcAft>
            </a:pPr>
            <a:r>
              <a:rPr lang="en-US" sz="3200" b="1" dirty="0">
                <a:solidFill>
                  <a:srgbClr val="002060"/>
                </a:solidFill>
              </a:rPr>
              <a:t>What strategies have you used to become better at recognizing a child’s cues?</a:t>
            </a:r>
          </a:p>
          <a:p>
            <a:pPr>
              <a:lnSpc>
                <a:spcPct val="125000"/>
              </a:lnSpc>
              <a:spcBef>
                <a:spcPts val="600"/>
              </a:spcBef>
              <a:spcAft>
                <a:spcPts val="1200"/>
              </a:spcAft>
            </a:pPr>
            <a:r>
              <a:rPr lang="en-US" sz="3200" b="1" dirty="0">
                <a:solidFill>
                  <a:srgbClr val="002060"/>
                </a:solidFill>
              </a:rPr>
              <a:t>What did you actually do in the moment to recognize that child’s cues?</a:t>
            </a:r>
          </a:p>
          <a:p>
            <a:pPr>
              <a:lnSpc>
                <a:spcPct val="125000"/>
              </a:lnSpc>
              <a:spcBef>
                <a:spcPts val="600"/>
              </a:spcBef>
              <a:spcAft>
                <a:spcPts val="1200"/>
              </a:spcAft>
            </a:pPr>
            <a:r>
              <a:rPr lang="en-US" sz="3200" i="1" dirty="0">
                <a:solidFill>
                  <a:srgbClr val="002060"/>
                </a:solidFill>
              </a:rPr>
              <a:t>What was successful? What was challenging?</a:t>
            </a:r>
          </a:p>
        </p:txBody>
      </p:sp>
      <p:sp>
        <p:nvSpPr>
          <p:cNvPr id="26" name="W TextBox Problem Solve">
            <a:extLst>
              <a:ext uri="{FF2B5EF4-FFF2-40B4-BE49-F238E27FC236}">
                <a16:creationId xmlns:a16="http://schemas.microsoft.com/office/drawing/2014/main" id="{CD160ED4-3CFE-964B-7713-897F77AF8688}"/>
              </a:ext>
            </a:extLst>
          </p:cNvPr>
          <p:cNvSpPr txBox="1">
            <a:spLocks noGrp="1" noRot="1" noMove="1" noResize="1" noEditPoints="1" noAdjustHandles="1" noChangeArrowheads="1" noChangeShapeType="1"/>
          </p:cNvSpPr>
          <p:nvPr/>
        </p:nvSpPr>
        <p:spPr>
          <a:xfrm>
            <a:off x="5212508" y="6441859"/>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27" name="W TextBox Practice" hidden="1">
            <a:extLst>
              <a:ext uri="{FF2B5EF4-FFF2-40B4-BE49-F238E27FC236}">
                <a16:creationId xmlns:a16="http://schemas.microsoft.com/office/drawing/2014/main" id="{CEADD1FA-4077-5A40-C68D-58E63BD17E72}"/>
              </a:ext>
            </a:extLst>
          </p:cNvPr>
          <p:cNvSpPr txBox="1">
            <a:spLocks noGrp="1" noRot="1" noMove="1" noResize="1" noEditPoints="1" noAdjustHandles="1" noChangeArrowheads="1" noChangeShapeType="1"/>
          </p:cNvSpPr>
          <p:nvPr/>
        </p:nvSpPr>
        <p:spPr>
          <a:xfrm>
            <a:off x="3512690" y="644106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28" name="W TextBox Reinforce">
            <a:extLst>
              <a:ext uri="{FF2B5EF4-FFF2-40B4-BE49-F238E27FC236}">
                <a16:creationId xmlns:a16="http://schemas.microsoft.com/office/drawing/2014/main" id="{5462D04A-702D-8712-ADD8-0733AC0707F9}"/>
              </a:ext>
            </a:extLst>
          </p:cNvPr>
          <p:cNvSpPr txBox="1">
            <a:spLocks noGrp="1" noRot="1" noMove="1" noResize="1" noEditPoints="1" noAdjustHandles="1" noChangeArrowheads="1" noChangeShapeType="1"/>
          </p:cNvSpPr>
          <p:nvPr/>
        </p:nvSpPr>
        <p:spPr>
          <a:xfrm>
            <a:off x="1841812"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29" name="W TextBox Connect">
            <a:extLst>
              <a:ext uri="{FF2B5EF4-FFF2-40B4-BE49-F238E27FC236}">
                <a16:creationId xmlns:a16="http://schemas.microsoft.com/office/drawing/2014/main" id="{1F876E41-F074-8524-598C-97B5DBC4CF55}"/>
              </a:ext>
            </a:extLst>
          </p:cNvPr>
          <p:cNvSpPr txBox="1">
            <a:spLocks noGrp="1" noRot="1" noMove="1" noResize="1" noEditPoints="1" noAdjustHandles="1" noChangeArrowheads="1" noChangeShapeType="1"/>
          </p:cNvSpPr>
          <p:nvPr/>
        </p:nvSpPr>
        <p:spPr>
          <a:xfrm>
            <a:off x="136464"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pic>
        <p:nvPicPr>
          <p:cNvPr id="5" name="Packet - Purple" descr="Seeds with solid fill">
            <a:extLst>
              <a:ext uri="{FF2B5EF4-FFF2-40B4-BE49-F238E27FC236}">
                <a16:creationId xmlns:a16="http://schemas.microsoft.com/office/drawing/2014/main" id="{6BEC3A3E-755B-4511-84CE-CBEAFD417547}"/>
              </a:ext>
            </a:extLst>
          </p:cNvPr>
          <p:cNvPicPr>
            <a:picLocks noGrp="1" noRot="1" noMove="1" noResize="1" noEditPoints="1" noAdjustHandles="1" noChangeArrowheads="1" noChangeShapeType="1" noCrop="1"/>
          </p:cNvPicPr>
          <p:nvPr/>
        </p:nvPicPr>
        <p:blipFill>
          <a:blip r:embed="rId5">
            <a:extLst>
              <a:ext uri="{96DAC541-7B7A-43D3-8B79-37D633B846F1}">
                <asvg:svgBlip xmlns:asvg="http://schemas.microsoft.com/office/drawing/2016/SVG/main" r:embed="rId6"/>
              </a:ext>
            </a:extLst>
          </a:blip>
          <a:stretch>
            <a:fillRect/>
          </a:stretch>
        </p:blipFill>
        <p:spPr>
          <a:xfrm>
            <a:off x="2188654" y="271546"/>
            <a:ext cx="914400" cy="914400"/>
          </a:xfrm>
          <a:prstGeom prst="rect">
            <a:avLst/>
          </a:prstGeom>
        </p:spPr>
      </p:pic>
    </p:spTree>
    <p:extLst>
      <p:ext uri="{BB962C8B-B14F-4D97-AF65-F5344CB8AC3E}">
        <p14:creationId xmlns:p14="http://schemas.microsoft.com/office/powerpoint/2010/main" val="879756588"/>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6A8447-C90B-2490-3F0E-A0EAE3A4BABC}"/>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9D4817CF-80AD-9737-CEB5-A50A7C73C00C}"/>
              </a:ext>
            </a:extLst>
          </p:cNvPr>
          <p:cNvSpPr txBox="1">
            <a:spLocks noGrp="1" noRot="1" noMove="1" noResize="1" noEditPoints="1" noAdjustHandles="1" noChangeArrowheads="1" noChangeShapeType="1"/>
          </p:cNvSpPr>
          <p:nvPr/>
        </p:nvSpPr>
        <p:spPr>
          <a:xfrm>
            <a:off x="2430377" y="344026"/>
            <a:ext cx="5933509" cy="769441"/>
          </a:xfrm>
          <a:prstGeom prst="rect">
            <a:avLst/>
          </a:prstGeom>
          <a:noFill/>
        </p:spPr>
        <p:txBody>
          <a:bodyPr wrap="square" rtlCol="0">
            <a:spAutoFit/>
          </a:bodyPr>
          <a:lstStyle/>
          <a:p>
            <a:pPr algn="ctr"/>
            <a:r>
              <a:rPr lang="en-US" sz="4400" b="1" spc="224" dirty="0">
                <a:solidFill>
                  <a:srgbClr val="583C92"/>
                </a:solidFill>
              </a:rPr>
              <a:t>Recognizing Cues</a:t>
            </a:r>
          </a:p>
        </p:txBody>
      </p:sp>
      <p:pic>
        <p:nvPicPr>
          <p:cNvPr id="2" name="Picture 1">
            <a:extLst>
              <a:ext uri="{FF2B5EF4-FFF2-40B4-BE49-F238E27FC236}">
                <a16:creationId xmlns:a16="http://schemas.microsoft.com/office/drawing/2014/main" id="{78347770-0F93-C8D9-8F6C-700E1EAEC0F2}"/>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val="0"/>
              </a:ext>
            </a:extLst>
          </a:blip>
          <a:stretch>
            <a:fillRect/>
          </a:stretch>
        </p:blipFill>
        <p:spPr>
          <a:xfrm rot="21357368">
            <a:off x="9661763" y="1087062"/>
            <a:ext cx="915668" cy="914588"/>
          </a:xfrm>
          <a:prstGeom prst="rect">
            <a:avLst/>
          </a:prstGeom>
        </p:spPr>
      </p:pic>
      <p:pic>
        <p:nvPicPr>
          <p:cNvPr id="3" name="Picture 2">
            <a:extLst>
              <a:ext uri="{FF2B5EF4-FFF2-40B4-BE49-F238E27FC236}">
                <a16:creationId xmlns:a16="http://schemas.microsoft.com/office/drawing/2014/main" id="{44C00F26-1817-D0EC-F582-EEF36517A448}"/>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8605609" y="344026"/>
            <a:ext cx="1272265" cy="1483575"/>
          </a:xfrm>
          <a:prstGeom prst="rect">
            <a:avLst/>
          </a:prstGeom>
        </p:spPr>
      </p:pic>
      <p:sp>
        <p:nvSpPr>
          <p:cNvPr id="4" name="TextBox 3">
            <a:extLst>
              <a:ext uri="{FF2B5EF4-FFF2-40B4-BE49-F238E27FC236}">
                <a16:creationId xmlns:a16="http://schemas.microsoft.com/office/drawing/2014/main" id="{91AF5099-3AB0-237E-A333-59D3F52ACE10}"/>
              </a:ext>
            </a:extLst>
          </p:cNvPr>
          <p:cNvSpPr txBox="1">
            <a:spLocks noGrp="1" noRot="1" noMove="1" noResize="1" noEditPoints="1" noAdjustHandles="1" noChangeArrowheads="1" noChangeShapeType="1"/>
          </p:cNvSpPr>
          <p:nvPr/>
        </p:nvSpPr>
        <p:spPr>
          <a:xfrm>
            <a:off x="1524000" y="2790043"/>
            <a:ext cx="9144000" cy="1277914"/>
          </a:xfrm>
          <a:prstGeom prst="rect">
            <a:avLst/>
          </a:prstGeom>
          <a:noFill/>
          <a:ln>
            <a:noFill/>
          </a:ln>
        </p:spPr>
        <p:txBody>
          <a:bodyPr wrap="square" rtlCol="0">
            <a:spAutoFit/>
          </a:bodyPr>
          <a:lstStyle/>
          <a:p>
            <a:pPr>
              <a:lnSpc>
                <a:spcPct val="125000"/>
              </a:lnSpc>
              <a:spcBef>
                <a:spcPts val="600"/>
              </a:spcBef>
              <a:spcAft>
                <a:spcPts val="1200"/>
              </a:spcAft>
            </a:pPr>
            <a:r>
              <a:rPr lang="en-US" sz="3200" b="1" dirty="0">
                <a:solidFill>
                  <a:srgbClr val="002060"/>
                </a:solidFill>
              </a:rPr>
              <a:t>Why might it be hard to recognize the cues of a young child who has a history of trauma?</a:t>
            </a:r>
          </a:p>
        </p:txBody>
      </p:sp>
      <p:sp>
        <p:nvSpPr>
          <p:cNvPr id="26" name="W TextBox Problem Solve" hidden="1">
            <a:extLst>
              <a:ext uri="{FF2B5EF4-FFF2-40B4-BE49-F238E27FC236}">
                <a16:creationId xmlns:a16="http://schemas.microsoft.com/office/drawing/2014/main" id="{855D8B48-0106-7078-40E6-568993135738}"/>
              </a:ext>
            </a:extLst>
          </p:cNvPr>
          <p:cNvSpPr txBox="1">
            <a:spLocks noGrp="1" noRot="1" noMove="1" noResize="1" noEditPoints="1" noAdjustHandles="1" noChangeArrowheads="1" noChangeShapeType="1"/>
          </p:cNvSpPr>
          <p:nvPr/>
        </p:nvSpPr>
        <p:spPr>
          <a:xfrm>
            <a:off x="5219125" y="6430429"/>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27" name="W TextBox Practice">
            <a:extLst>
              <a:ext uri="{FF2B5EF4-FFF2-40B4-BE49-F238E27FC236}">
                <a16:creationId xmlns:a16="http://schemas.microsoft.com/office/drawing/2014/main" id="{78A76592-6407-1D08-E169-52589172FF11}"/>
              </a:ext>
            </a:extLst>
          </p:cNvPr>
          <p:cNvSpPr txBox="1">
            <a:spLocks noGrp="1" noRot="1" noMove="1" noResize="1" noEditPoints="1" noAdjustHandles="1" noChangeArrowheads="1" noChangeShapeType="1"/>
          </p:cNvSpPr>
          <p:nvPr/>
        </p:nvSpPr>
        <p:spPr>
          <a:xfrm>
            <a:off x="3512690" y="6445875"/>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28" name="W TextBox Reinforce">
            <a:extLst>
              <a:ext uri="{FF2B5EF4-FFF2-40B4-BE49-F238E27FC236}">
                <a16:creationId xmlns:a16="http://schemas.microsoft.com/office/drawing/2014/main" id="{DB8AE9AC-1601-E5AB-E1B0-96ABF1AFD417}"/>
              </a:ext>
            </a:extLst>
          </p:cNvPr>
          <p:cNvSpPr txBox="1">
            <a:spLocks noGrp="1" noRot="1" noMove="1" noResize="1" noEditPoints="1" noAdjustHandles="1" noChangeArrowheads="1" noChangeShapeType="1"/>
          </p:cNvSpPr>
          <p:nvPr/>
        </p:nvSpPr>
        <p:spPr>
          <a:xfrm>
            <a:off x="1841812"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sp>
        <p:nvSpPr>
          <p:cNvPr id="29" name="W TextBox Connect">
            <a:extLst>
              <a:ext uri="{FF2B5EF4-FFF2-40B4-BE49-F238E27FC236}">
                <a16:creationId xmlns:a16="http://schemas.microsoft.com/office/drawing/2014/main" id="{63B2EA04-23D2-2441-04C4-B59666875A8B}"/>
              </a:ext>
            </a:extLst>
          </p:cNvPr>
          <p:cNvSpPr txBox="1">
            <a:spLocks noGrp="1" noRot="1" noMove="1" noResize="1" noEditPoints="1" noAdjustHandles="1" noChangeArrowheads="1" noChangeShapeType="1"/>
          </p:cNvSpPr>
          <p:nvPr/>
        </p:nvSpPr>
        <p:spPr>
          <a:xfrm>
            <a:off x="136464" y="6437122"/>
            <a:ext cx="1554480" cy="274320"/>
          </a:xfrm>
          <a:prstGeom prst="round2SameRect">
            <a:avLst/>
          </a:prstGeom>
          <a:solidFill>
            <a:srgbClr val="FFFFFF">
              <a:alpha val="69804"/>
            </a:srgbClr>
          </a:solidFill>
          <a:ln>
            <a:solidFill>
              <a:schemeClr val="bg1"/>
            </a:solidFill>
          </a:ln>
        </p:spPr>
        <p:txBody>
          <a:bodyPr vert="horz" wrap="square" rtlCol="0" anchor="ctr" anchorCtr="0">
            <a:noAutofit/>
          </a:bodyPr>
          <a:lstStyle/>
          <a:p>
            <a:endParaRPr lang="en-US" sz="1400" b="1" dirty="0">
              <a:solidFill>
                <a:schemeClr val="bg1"/>
              </a:solidFill>
              <a:latin typeface="Century Gothic" panose="020B0502020202020204" pitchFamily="34" charset="0"/>
            </a:endParaRPr>
          </a:p>
        </p:txBody>
      </p:sp>
      <p:pic>
        <p:nvPicPr>
          <p:cNvPr id="5" name="Packet - Purple" descr="Seeds with solid fill">
            <a:extLst>
              <a:ext uri="{FF2B5EF4-FFF2-40B4-BE49-F238E27FC236}">
                <a16:creationId xmlns:a16="http://schemas.microsoft.com/office/drawing/2014/main" id="{741CEC32-349F-A9C7-B5FA-9AE8F6BC27B3}"/>
              </a:ext>
            </a:extLst>
          </p:cNvPr>
          <p:cNvPicPr>
            <a:picLocks noGrp="1" noRot="1" noMove="1" noResize="1" noEditPoints="1" noAdjustHandles="1" noChangeArrowheads="1" noChangeShapeType="1" noCrop="1"/>
          </p:cNvPicPr>
          <p:nvPr/>
        </p:nvPicPr>
        <p:blipFill>
          <a:blip r:embed="rId5">
            <a:extLst>
              <a:ext uri="{96DAC541-7B7A-43D3-8B79-37D633B846F1}">
                <asvg:svgBlip xmlns:asvg="http://schemas.microsoft.com/office/drawing/2016/SVG/main" r:embed="rId6"/>
              </a:ext>
            </a:extLst>
          </a:blip>
          <a:stretch>
            <a:fillRect/>
          </a:stretch>
        </p:blipFill>
        <p:spPr>
          <a:xfrm>
            <a:off x="2188654" y="271546"/>
            <a:ext cx="914400" cy="914400"/>
          </a:xfrm>
          <a:prstGeom prst="rect">
            <a:avLst/>
          </a:prstGeom>
        </p:spPr>
      </p:pic>
    </p:spTree>
    <p:extLst>
      <p:ext uri="{BB962C8B-B14F-4D97-AF65-F5344CB8AC3E}">
        <p14:creationId xmlns:p14="http://schemas.microsoft.com/office/powerpoint/2010/main" val="3695260091"/>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90D1EE-356C-386F-C02A-90AADB318DA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52EEDF6-7EDE-8C2A-6E0F-91F109A1D3DD}"/>
              </a:ext>
            </a:extLst>
          </p:cNvPr>
          <p:cNvSpPr>
            <a:spLocks noGrp="1" noRot="1" noMove="1" noResize="1" noEditPoints="1" noAdjustHandles="1" noChangeArrowheads="1" noChangeShapeType="1"/>
          </p:cNvSpPr>
          <p:nvPr>
            <p:ph type="title" idx="4294967295"/>
          </p:nvPr>
        </p:nvSpPr>
        <p:spPr>
          <a:xfrm>
            <a:off x="838200" y="2103437"/>
            <a:ext cx="10515600" cy="1325563"/>
          </a:xfrm>
        </p:spPr>
        <p:txBody>
          <a:bodyPr>
            <a:noAutofit/>
          </a:bodyPr>
          <a:lstStyle/>
          <a:p>
            <a:pPr>
              <a:lnSpc>
                <a:spcPct val="100000"/>
              </a:lnSpc>
            </a:pPr>
            <a:r>
              <a:rPr lang="en-US" sz="4800" dirty="0">
                <a:solidFill>
                  <a:srgbClr val="6B8E23"/>
                </a:solidFill>
              </a:rPr>
              <a:t>Sprouts Handout</a:t>
            </a:r>
            <a:br>
              <a:rPr lang="en-US" sz="4800" dirty="0"/>
            </a:br>
            <a:r>
              <a:rPr lang="en-US" sz="4800" spc="300" dirty="0">
                <a:solidFill>
                  <a:srgbClr val="583C92"/>
                </a:solidFill>
              </a:rPr>
              <a:t>Recognizing Cues</a:t>
            </a:r>
          </a:p>
        </p:txBody>
      </p:sp>
      <p:sp>
        <p:nvSpPr>
          <p:cNvPr id="2" name="TextBox 1">
            <a:extLst>
              <a:ext uri="{FF2B5EF4-FFF2-40B4-BE49-F238E27FC236}">
                <a16:creationId xmlns:a16="http://schemas.microsoft.com/office/drawing/2014/main" id="{E7726507-ECFF-A6DB-2C79-802584017D4E}"/>
              </a:ext>
            </a:extLst>
          </p:cNvPr>
          <p:cNvSpPr txBox="1">
            <a:spLocks noGrp="1" noRot="1" noMove="1" noResize="1" noEditPoints="1" noAdjustHandles="1" noChangeArrowheads="1" noChangeShapeType="1"/>
          </p:cNvSpPr>
          <p:nvPr/>
        </p:nvSpPr>
        <p:spPr>
          <a:xfrm>
            <a:off x="3081436" y="4437396"/>
            <a:ext cx="6135007" cy="1569660"/>
          </a:xfrm>
          <a:prstGeom prst="rect">
            <a:avLst/>
          </a:prstGeom>
          <a:noFill/>
        </p:spPr>
        <p:txBody>
          <a:bodyPr wrap="square" rtlCol="0">
            <a:spAutoFit/>
          </a:bodyPr>
          <a:lstStyle/>
          <a:p>
            <a:pPr algn="ctr"/>
            <a:r>
              <a:rPr lang="en-US" sz="2400" b="1" dirty="0">
                <a:solidFill>
                  <a:srgbClr val="002060"/>
                </a:solidFill>
              </a:rPr>
              <a:t>Handouts (in English and Spanish) </a:t>
            </a:r>
          </a:p>
          <a:p>
            <a:pPr algn="ctr"/>
            <a:r>
              <a:rPr lang="en-US" sz="2400" b="1" dirty="0">
                <a:solidFill>
                  <a:srgbClr val="002060"/>
                </a:solidFill>
              </a:rPr>
              <a:t>are available to download, print, and share.</a:t>
            </a:r>
          </a:p>
          <a:p>
            <a:pPr algn="ctr"/>
            <a:r>
              <a:rPr lang="en-US" sz="2400" dirty="0">
                <a:solidFill>
                  <a:srgbClr val="6B8E23"/>
                </a:solidFill>
              </a:rPr>
              <a:t>Find them on the </a:t>
            </a:r>
            <a:r>
              <a:rPr lang="en-US" sz="2400" b="1" dirty="0">
                <a:solidFill>
                  <a:srgbClr val="6B8E23"/>
                </a:solidFill>
              </a:rPr>
              <a:t>SEEDS website</a:t>
            </a:r>
            <a:r>
              <a:rPr lang="en-US" sz="2400" dirty="0">
                <a:solidFill>
                  <a:srgbClr val="002060"/>
                </a:solidFill>
              </a:rPr>
              <a:t>:</a:t>
            </a:r>
          </a:p>
          <a:p>
            <a:pPr algn="ctr"/>
            <a:r>
              <a:rPr lang="en-US" sz="2400" dirty="0">
                <a:solidFill>
                  <a:srgbClr val="002060"/>
                </a:solidFill>
                <a:hlinkClick r:id="rId3"/>
              </a:rPr>
              <a:t>https://dpbh.ucla.edu/seeds-handouts/</a:t>
            </a:r>
            <a:endParaRPr lang="en-US" sz="2400" dirty="0">
              <a:solidFill>
                <a:srgbClr val="002060"/>
              </a:solidFill>
            </a:endParaRPr>
          </a:p>
        </p:txBody>
      </p:sp>
      <p:sp>
        <p:nvSpPr>
          <p:cNvPr id="3" name="Link to Home">
            <a:hlinkClick r:id="rId4" action="ppaction://hlinksldjump"/>
            <a:extLst>
              <a:ext uri="{FF2B5EF4-FFF2-40B4-BE49-F238E27FC236}">
                <a16:creationId xmlns:a16="http://schemas.microsoft.com/office/drawing/2014/main" id="{B62455D8-FF46-060F-0661-1B1C8419063E}"/>
              </a:ext>
            </a:extLst>
          </p:cNvPr>
          <p:cNvSpPr>
            <a:spLocks noGrp="1" noRot="1" noMove="1" noResize="1" noEditPoints="1" noAdjustHandles="1" noChangeArrowheads="1" noChangeShapeType="1"/>
          </p:cNvSpPr>
          <p:nvPr/>
        </p:nvSpPr>
        <p:spPr>
          <a:xfrm>
            <a:off x="5410200" y="227639"/>
            <a:ext cx="1371600" cy="1371600"/>
          </a:xfrm>
          <a:prstGeom prst="ellipse">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01484127"/>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379453"/>
      </p:ext>
    </p:extLst>
  </p:cSld>
  <p:clrMapOvr>
    <a:masterClrMapping/>
  </p:clrMapOvr>
</p:sld>
</file>

<file path=ppt/theme/theme1.xml><?xml version="1.0" encoding="utf-8"?>
<a:theme xmlns:a="http://schemas.openxmlformats.org/drawingml/2006/main" name="Sprouts Discussion Guides">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1108</TotalTime>
  <Words>2294</Words>
  <Application>Microsoft Office PowerPoint</Application>
  <PresentationFormat>Widescreen</PresentationFormat>
  <Paragraphs>323</Paragraphs>
  <Slides>34</Slides>
  <Notes>34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Calibri</vt:lpstr>
      <vt:lpstr>Century Gothic</vt:lpstr>
      <vt:lpstr>Sprouts Discussion Guides</vt:lpstr>
      <vt:lpstr>PowerPoint Presentation</vt:lpstr>
      <vt:lpstr>PowerPoint Presentation</vt:lpstr>
      <vt:lpstr>Discussion Guide Recognizing Cues</vt:lpstr>
      <vt:lpstr>PowerPoint Presentation</vt:lpstr>
      <vt:lpstr>PowerPoint Presentation</vt:lpstr>
      <vt:lpstr>PowerPoint Presentation</vt:lpstr>
      <vt:lpstr>PowerPoint Presentation</vt:lpstr>
      <vt:lpstr>Sprouts Handout Recognizing Cues</vt:lpstr>
      <vt:lpstr>PowerPoint Presentation</vt:lpstr>
      <vt:lpstr>PowerPoint Presentation</vt:lpstr>
      <vt:lpstr>Discussion Guide Understanding Cues</vt:lpstr>
      <vt:lpstr>Understanding Cues</vt:lpstr>
      <vt:lpstr>Understanding Cues</vt:lpstr>
      <vt:lpstr>Understanding Cues</vt:lpstr>
      <vt:lpstr>Understanding Cues</vt:lpstr>
      <vt:lpstr>Sprouts Handout Understanding Cues</vt:lpstr>
      <vt:lpstr>PowerPoint Presentation</vt:lpstr>
      <vt:lpstr>PowerPoint Presentation</vt:lpstr>
      <vt:lpstr>Discussion Guide Responding in Hot Moments</vt:lpstr>
      <vt:lpstr>Responding in Hot Moments</vt:lpstr>
      <vt:lpstr>Responding in Hot Moments</vt:lpstr>
      <vt:lpstr>Responding in Hot Moments</vt:lpstr>
      <vt:lpstr>Responding in Hot Moments</vt:lpstr>
      <vt:lpstr>Sprouts Handout Responding in Hot Moments</vt:lpstr>
      <vt:lpstr>PowerPoint Presentation</vt:lpstr>
      <vt:lpstr>PowerPoint Presentation</vt:lpstr>
      <vt:lpstr>Discussion Guide Responding in Cool Moments</vt:lpstr>
      <vt:lpstr>Responding in Cool Moments</vt:lpstr>
      <vt:lpstr>Responding in Cool Moments</vt:lpstr>
      <vt:lpstr>Responding in Cool Moments</vt:lpstr>
      <vt:lpstr>Responding in Cool Moments</vt:lpstr>
      <vt:lpstr>Sprouts Handout Responding in Cool Moments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Clarissa Gorospe;SEEDS@mednet.ucla.edu</dc:creator>
  <cp:lastModifiedBy>Clare Gorospe</cp:lastModifiedBy>
  <cp:revision>11</cp:revision>
  <dcterms:created xsi:type="dcterms:W3CDTF">2023-08-02T16:02:12Z</dcterms:created>
  <dcterms:modified xsi:type="dcterms:W3CDTF">2025-06-20T21:45:22Z</dcterms:modified>
  <cp:contentStatus/>
</cp:coreProperties>
</file>